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9144000" cy="5143500"/>
  <p:defaultTextStyle>
    <a:defPPr>
      <a:defRPr lang="es-P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1" d="100"/>
          <a:sy n="101" d="100"/>
        </p:scale>
        <p:origin x="747" y="5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10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3262212" y="0"/>
            <a:ext cx="1309800" cy="1088100"/>
          </a:xfrm>
          <a:custGeom>
            <a:avLst/>
            <a:gdLst/>
            <a:ahLst/>
            <a:cxnLst/>
            <a:rect l="l" t="t" r="r" b="b"/>
            <a:pathLst>
              <a:path w="1309800" h="1088100">
                <a:moveTo>
                  <a:pt x="1309800" y="0"/>
                </a:moveTo>
                <a:lnTo>
                  <a:pt x="1309800" y="1088100"/>
                </a:lnTo>
                <a:lnTo>
                  <a:pt x="0" y="0"/>
                </a:lnTo>
                <a:lnTo>
                  <a:pt x="1309800" y="0"/>
                </a:lnTo>
                <a:close/>
              </a:path>
            </a:pathLst>
          </a:custGeom>
          <a:solidFill>
            <a:srgbClr val="F4005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4572012" y="0"/>
            <a:ext cx="1309800" cy="1088100"/>
          </a:xfrm>
          <a:custGeom>
            <a:avLst/>
            <a:gdLst/>
            <a:ahLst/>
            <a:cxnLst/>
            <a:rect l="l" t="t" r="r" b="b"/>
            <a:pathLst>
              <a:path w="1309800" h="1088100">
                <a:moveTo>
                  <a:pt x="0" y="0"/>
                </a:moveTo>
                <a:lnTo>
                  <a:pt x="1309800" y="0"/>
                </a:lnTo>
                <a:lnTo>
                  <a:pt x="0" y="1088100"/>
                </a:lnTo>
                <a:lnTo>
                  <a:pt x="0" y="0"/>
                </a:lnTo>
                <a:close/>
              </a:path>
            </a:pathLst>
          </a:custGeom>
          <a:solidFill>
            <a:srgbClr val="F40057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572012" y="0"/>
            <a:ext cx="1309800" cy="1088100"/>
          </a:xfrm>
          <a:custGeom>
            <a:avLst/>
            <a:gdLst/>
            <a:ahLst/>
            <a:cxnLst/>
            <a:rect l="l" t="t" r="r" b="b"/>
            <a:pathLst>
              <a:path w="1309800" h="1088100">
                <a:moveTo>
                  <a:pt x="0" y="0"/>
                </a:moveTo>
                <a:lnTo>
                  <a:pt x="1309800" y="0"/>
                </a:lnTo>
                <a:lnTo>
                  <a:pt x="0" y="10881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1255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30089" y="1200150"/>
            <a:ext cx="6883800" cy="3352800"/>
          </a:xfrm>
          <a:custGeom>
            <a:avLst/>
            <a:gdLst/>
            <a:ahLst/>
            <a:cxnLst/>
            <a:rect l="l" t="t" r="r" b="b"/>
            <a:pathLst>
              <a:path w="6883800" h="1658100">
                <a:moveTo>
                  <a:pt x="0" y="0"/>
                </a:moveTo>
                <a:lnTo>
                  <a:pt x="6883800" y="0"/>
                </a:lnTo>
                <a:lnTo>
                  <a:pt x="6883800" y="1658100"/>
                </a:lnTo>
                <a:lnTo>
                  <a:pt x="0" y="16581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pPr algn="ctr"/>
            <a:r>
              <a:rPr lang="es-PE" sz="6000" dirty="0">
                <a:latin typeface="Bahnschrift Condensed" panose="020B0502040204020203" pitchFamily="34" charset="0"/>
              </a:rPr>
              <a:t>Recommending location for a new restaurant</a:t>
            </a:r>
          </a:p>
          <a:p>
            <a:pPr algn="ctr"/>
            <a:endParaRPr lang="es-PE" sz="6000" dirty="0">
              <a:latin typeface="Bahnschrift Condensed" panose="020B0502040204020203" pitchFamily="34" charset="0"/>
            </a:endParaRPr>
          </a:p>
          <a:p>
            <a:pPr algn="ctr"/>
            <a:r>
              <a:rPr lang="es-PE" sz="2800" dirty="0"/>
              <a:t>City </a:t>
            </a:r>
            <a:r>
              <a:rPr lang="es-PE" sz="2800" dirty="0" err="1"/>
              <a:t>of</a:t>
            </a:r>
            <a:r>
              <a:rPr lang="es-PE" sz="2800" dirty="0"/>
              <a:t> Los </a:t>
            </a:r>
            <a:r>
              <a:rPr lang="es-PE" sz="2800" dirty="0" err="1"/>
              <a:t>Angeles</a:t>
            </a:r>
            <a:endParaRPr sz="28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27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477724" y="474000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27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477724" y="474000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760775" y="728250"/>
            <a:ext cx="6321600" cy="635400"/>
          </a:xfrm>
          <a:custGeom>
            <a:avLst/>
            <a:gdLst/>
            <a:ahLst/>
            <a:cxnLst/>
            <a:rect l="l" t="t" r="r" b="b"/>
            <a:pathLst>
              <a:path w="6321600" h="635400">
                <a:moveTo>
                  <a:pt x="0" y="0"/>
                </a:moveTo>
                <a:lnTo>
                  <a:pt x="6321600" y="0"/>
                </a:lnTo>
                <a:lnTo>
                  <a:pt x="6321600" y="635400"/>
                </a:lnTo>
                <a:lnTo>
                  <a:pt x="0" y="6354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8293876" y="1595775"/>
            <a:ext cx="437836" cy="3002399"/>
          </a:xfrm>
          <a:custGeom>
            <a:avLst/>
            <a:gdLst/>
            <a:ahLst/>
            <a:cxnLst/>
            <a:rect l="l" t="t" r="r" b="b"/>
            <a:pathLst>
              <a:path w="437836" h="3002399">
                <a:moveTo>
                  <a:pt x="0" y="0"/>
                </a:moveTo>
                <a:lnTo>
                  <a:pt x="437836" y="0"/>
                </a:lnTo>
                <a:lnTo>
                  <a:pt x="437836" y="3002399"/>
                </a:lnTo>
                <a:lnTo>
                  <a:pt x="0" y="30023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84550" y="1363650"/>
            <a:ext cx="7809325" cy="3234525"/>
          </a:xfrm>
          <a:custGeom>
            <a:avLst/>
            <a:gdLst/>
            <a:ahLst/>
            <a:cxnLst/>
            <a:rect l="l" t="t" r="r" b="b"/>
            <a:pathLst>
              <a:path w="7809325" h="3234525">
                <a:moveTo>
                  <a:pt x="0" y="0"/>
                </a:moveTo>
                <a:lnTo>
                  <a:pt x="7809325" y="0"/>
                </a:lnTo>
                <a:lnTo>
                  <a:pt x="7809325" y="3234525"/>
                </a:lnTo>
                <a:lnTo>
                  <a:pt x="0" y="3234525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293876" y="1595775"/>
            <a:ext cx="437836" cy="30023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2" name="object 2"/>
          <p:cNvSpPr txBox="1"/>
          <p:nvPr/>
        </p:nvSpPr>
        <p:spPr>
          <a:xfrm>
            <a:off x="760775" y="728250"/>
            <a:ext cx="6321600" cy="635400"/>
          </a:xfrm>
          <a:prstGeom prst="rect">
            <a:avLst/>
          </a:prstGeom>
        </p:spPr>
        <p:txBody>
          <a:bodyPr wrap="square" lIns="0" tIns="4445" rIns="0" bIns="0" rtlCol="0">
            <a:noAutofit/>
          </a:bodyPr>
          <a:lstStyle/>
          <a:p>
            <a:pPr>
              <a:lnSpc>
                <a:spcPts val="700"/>
              </a:lnSpc>
            </a:pPr>
            <a:endParaRPr sz="700"/>
          </a:p>
          <a:p>
            <a:pPr marL="85724">
              <a:lnSpc>
                <a:spcPct val="97833"/>
              </a:lnSpc>
            </a:pPr>
            <a:r>
              <a:rPr sz="3000" b="1" spc="-20" dirty="0">
                <a:latin typeface="Raleway"/>
                <a:cs typeface="Raleway"/>
              </a:rPr>
              <a:t>Zip code vs Number of Venues</a:t>
            </a:r>
            <a:endParaRPr sz="3000">
              <a:latin typeface="Raleway"/>
              <a:cs typeface="Raleway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79716FD3-2C79-406C-AAD6-DD4EA12FD47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05827" y="1313352"/>
            <a:ext cx="7085965" cy="339801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object 9"/>
          <p:cNvSpPr/>
          <p:nvPr/>
        </p:nvSpPr>
        <p:spPr>
          <a:xfrm>
            <a:off x="3047975" y="2571750"/>
            <a:ext cx="3048000" cy="2571600"/>
          </a:xfrm>
          <a:custGeom>
            <a:avLst/>
            <a:gdLst/>
            <a:ahLst/>
            <a:cxnLst/>
            <a:rect l="l" t="t" r="r" b="b"/>
            <a:pathLst>
              <a:path w="3048000" h="2571600">
                <a:moveTo>
                  <a:pt x="0" y="0"/>
                </a:moveTo>
                <a:lnTo>
                  <a:pt x="3048000" y="0"/>
                </a:lnTo>
                <a:lnTo>
                  <a:pt x="3048000" y="2571600"/>
                </a:lnTo>
                <a:lnTo>
                  <a:pt x="0" y="2571600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0" y="0"/>
            <a:ext cx="3047975" cy="5143499"/>
          </a:xfrm>
          <a:custGeom>
            <a:avLst/>
            <a:gdLst/>
            <a:ahLst/>
            <a:cxnLst/>
            <a:rect l="l" t="t" r="r" b="b"/>
            <a:pathLst>
              <a:path w="3047975" h="5143499">
                <a:moveTo>
                  <a:pt x="3047975" y="0"/>
                </a:moveTo>
                <a:lnTo>
                  <a:pt x="3047975" y="5143499"/>
                </a:lnTo>
                <a:lnTo>
                  <a:pt x="0" y="5143499"/>
                </a:lnTo>
                <a:lnTo>
                  <a:pt x="0" y="0"/>
                </a:lnTo>
                <a:lnTo>
                  <a:pt x="3047975" y="0"/>
                </a:lnTo>
                <a:close/>
              </a:path>
            </a:pathLst>
          </a:custGeom>
          <a:solidFill>
            <a:srgbClr val="E06055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6095975" y="0"/>
            <a:ext cx="3048000" cy="2571600"/>
          </a:xfrm>
          <a:custGeom>
            <a:avLst/>
            <a:gdLst/>
            <a:ahLst/>
            <a:cxnLst/>
            <a:rect l="l" t="t" r="r" b="b"/>
            <a:pathLst>
              <a:path w="3048000" h="2571600">
                <a:moveTo>
                  <a:pt x="0" y="0"/>
                </a:moveTo>
                <a:lnTo>
                  <a:pt x="3048000" y="0"/>
                </a:lnTo>
                <a:lnTo>
                  <a:pt x="3048000" y="2571600"/>
                </a:lnTo>
                <a:lnTo>
                  <a:pt x="0" y="2571600"/>
                </a:lnTo>
                <a:lnTo>
                  <a:pt x="0" y="0"/>
                </a:lnTo>
                <a:close/>
              </a:path>
            </a:pathLst>
          </a:custGeom>
          <a:solidFill>
            <a:srgbClr val="F3F3F3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26350" y="283350"/>
            <a:ext cx="2395200" cy="4576800"/>
          </a:xfrm>
          <a:custGeom>
            <a:avLst/>
            <a:gdLst/>
            <a:ahLst/>
            <a:cxnLst/>
            <a:rect l="l" t="t" r="r" b="b"/>
            <a:pathLst>
              <a:path w="2395200" h="4576800">
                <a:moveTo>
                  <a:pt x="0" y="0"/>
                </a:moveTo>
                <a:lnTo>
                  <a:pt x="2395200" y="0"/>
                </a:lnTo>
                <a:lnTo>
                  <a:pt x="2395200" y="4576800"/>
                </a:lnTo>
                <a:lnTo>
                  <a:pt x="0" y="45768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6412675" y="283350"/>
            <a:ext cx="2395200" cy="1702500"/>
          </a:xfrm>
          <a:custGeom>
            <a:avLst/>
            <a:gdLst/>
            <a:ahLst/>
            <a:cxnLst/>
            <a:rect l="l" t="t" r="r" b="b"/>
            <a:pathLst>
              <a:path w="2395200" h="1702500">
                <a:moveTo>
                  <a:pt x="0" y="0"/>
                </a:moveTo>
                <a:lnTo>
                  <a:pt x="2395200" y="0"/>
                </a:lnTo>
                <a:lnTo>
                  <a:pt x="2395200" y="1702500"/>
                </a:lnTo>
                <a:lnTo>
                  <a:pt x="0" y="17025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3374375" y="2855100"/>
            <a:ext cx="2395200" cy="1702500"/>
          </a:xfrm>
          <a:custGeom>
            <a:avLst/>
            <a:gdLst/>
            <a:ahLst/>
            <a:cxnLst/>
            <a:rect l="l" t="t" r="r" b="b"/>
            <a:pathLst>
              <a:path w="2395200" h="1702500">
                <a:moveTo>
                  <a:pt x="0" y="0"/>
                </a:moveTo>
                <a:lnTo>
                  <a:pt x="2395200" y="0"/>
                </a:lnTo>
                <a:lnTo>
                  <a:pt x="2395200" y="1702500"/>
                </a:lnTo>
                <a:lnTo>
                  <a:pt x="0" y="17025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3374375" y="283350"/>
            <a:ext cx="2395200" cy="1702500"/>
          </a:xfrm>
          <a:custGeom>
            <a:avLst/>
            <a:gdLst/>
            <a:ahLst/>
            <a:cxnLst/>
            <a:rect l="l" t="t" r="r" b="b"/>
            <a:pathLst>
              <a:path w="2395200" h="1702500">
                <a:moveTo>
                  <a:pt x="0" y="0"/>
                </a:moveTo>
                <a:lnTo>
                  <a:pt x="2395200" y="0"/>
                </a:lnTo>
                <a:lnTo>
                  <a:pt x="2395200" y="1702500"/>
                </a:lnTo>
                <a:lnTo>
                  <a:pt x="0" y="17025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6408400" y="2855100"/>
            <a:ext cx="2395200" cy="1702500"/>
          </a:xfrm>
          <a:custGeom>
            <a:avLst/>
            <a:gdLst/>
            <a:ahLst/>
            <a:cxnLst/>
            <a:rect l="l" t="t" r="r" b="b"/>
            <a:pathLst>
              <a:path w="2395200" h="1702500">
                <a:moveTo>
                  <a:pt x="0" y="0"/>
                </a:moveTo>
                <a:lnTo>
                  <a:pt x="2395200" y="0"/>
                </a:lnTo>
                <a:lnTo>
                  <a:pt x="2395200" y="1702500"/>
                </a:lnTo>
                <a:lnTo>
                  <a:pt x="0" y="17025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 txBox="1"/>
          <p:nvPr/>
        </p:nvSpPr>
        <p:spPr>
          <a:xfrm>
            <a:off x="6408400" y="2855100"/>
            <a:ext cx="2395200" cy="1702500"/>
          </a:xfrm>
          <a:prstGeom prst="rect">
            <a:avLst/>
          </a:prstGeom>
        </p:spPr>
        <p:txBody>
          <a:bodyPr wrap="square" lIns="0" tIns="5410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85725" marR="116286">
              <a:lnSpc>
                <a:spcPts val="1439"/>
              </a:lnSpc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As per bar plot for the number of </a:t>
            </a:r>
            <a:endParaRPr sz="1200">
              <a:latin typeface="Lato"/>
              <a:cs typeface="Lato"/>
            </a:endParaRPr>
          </a:p>
          <a:p>
            <a:pPr marL="85725" marR="116286">
              <a:lnSpc>
                <a:spcPts val="1439"/>
              </a:lnSpc>
              <a:spcBef>
                <a:spcPts val="210"/>
              </a:spcBef>
            </a:pPr>
            <a:r>
              <a:rPr sz="1200" spc="0" dirty="0">
                <a:solidFill>
                  <a:srgbClr val="434343"/>
                </a:solidFill>
                <a:latin typeface="Lato"/>
                <a:cs typeface="Lato"/>
              </a:rPr>
              <a:t>venues shows that 90013,</a:t>
            </a:r>
            <a:endParaRPr sz="1200">
              <a:latin typeface="Lato"/>
              <a:cs typeface="Lato"/>
            </a:endParaRPr>
          </a:p>
          <a:p>
            <a:pPr marL="85725" marR="119334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90012, 90068, 90004, 90007 </a:t>
            </a:r>
            <a:endParaRPr sz="1200">
              <a:latin typeface="Lato"/>
              <a:cs typeface="Lato"/>
            </a:endParaRPr>
          </a:p>
          <a:p>
            <a:pPr marL="85725" marR="119334">
              <a:lnSpc>
                <a:spcPts val="1439"/>
              </a:lnSpc>
              <a:spcBef>
                <a:spcPts val="210"/>
              </a:spcBef>
            </a:pPr>
            <a:r>
              <a:rPr sz="1200" spc="-2" dirty="0">
                <a:solidFill>
                  <a:srgbClr val="434343"/>
                </a:solidFill>
                <a:latin typeface="Lato"/>
                <a:cs typeface="Lato"/>
              </a:rPr>
              <a:t>have more venues in the </a:t>
            </a:r>
            <a:endParaRPr sz="1200">
              <a:latin typeface="Lato"/>
              <a:cs typeface="Lato"/>
            </a:endParaRPr>
          </a:p>
          <a:p>
            <a:pPr marL="85725" marR="119334">
              <a:lnSpc>
                <a:spcPts val="1439"/>
              </a:lnSpc>
              <a:spcBef>
                <a:spcPts val="210"/>
              </a:spcBef>
            </a:pPr>
            <a:r>
              <a:rPr sz="1200" spc="0" dirty="0">
                <a:solidFill>
                  <a:srgbClr val="434343"/>
                </a:solidFill>
                <a:latin typeface="Lato"/>
                <a:cs typeface="Lato"/>
              </a:rPr>
              <a:t>respective area compared to all </a:t>
            </a:r>
            <a:endParaRPr sz="1200">
              <a:latin typeface="Lato"/>
              <a:cs typeface="Lato"/>
            </a:endParaRPr>
          </a:p>
          <a:p>
            <a:pPr marL="85725" marR="119334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the other zip codes in the chosen </a:t>
            </a:r>
            <a:endParaRPr sz="1200">
              <a:latin typeface="Lato"/>
              <a:cs typeface="Lato"/>
            </a:endParaRPr>
          </a:p>
          <a:p>
            <a:pPr marL="85725" marR="119334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cluster</a:t>
            </a:r>
            <a:endParaRPr sz="1200">
              <a:latin typeface="Lato"/>
              <a:cs typeface="La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374375" y="2855100"/>
            <a:ext cx="2395200" cy="1702500"/>
          </a:xfrm>
          <a:prstGeom prst="rect">
            <a:avLst/>
          </a:prstGeom>
        </p:spPr>
        <p:txBody>
          <a:bodyPr wrap="square" lIns="0" tIns="5410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85725" marR="141432">
              <a:lnSpc>
                <a:spcPts val="1439"/>
              </a:lnSpc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As per bar plot for distance from </a:t>
            </a:r>
            <a:endParaRPr sz="1200">
              <a:latin typeface="Lato"/>
              <a:cs typeface="Lato"/>
            </a:endParaRPr>
          </a:p>
          <a:p>
            <a:pPr marL="85725" marR="141432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city center shows that 90012,</a:t>
            </a:r>
            <a:endParaRPr sz="1200">
              <a:latin typeface="Lato"/>
              <a:cs typeface="Lato"/>
            </a:endParaRPr>
          </a:p>
          <a:p>
            <a:pPr marL="85725" marR="81082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90013, 90017, 90015, 90023 are </a:t>
            </a:r>
            <a:endParaRPr sz="1200">
              <a:latin typeface="Lato"/>
              <a:cs typeface="Lato"/>
            </a:endParaRPr>
          </a:p>
          <a:p>
            <a:pPr marL="85725" marR="81082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closer to the city center </a:t>
            </a:r>
            <a:endParaRPr sz="1200">
              <a:latin typeface="Lato"/>
              <a:cs typeface="Lato"/>
            </a:endParaRPr>
          </a:p>
          <a:p>
            <a:pPr marL="85725" marR="81082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compared to all the other zip </a:t>
            </a:r>
            <a:endParaRPr sz="1200">
              <a:latin typeface="Lato"/>
              <a:cs typeface="Lato"/>
            </a:endParaRPr>
          </a:p>
          <a:p>
            <a:pPr marL="85725" marR="81082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codes</a:t>
            </a:r>
            <a:endParaRPr sz="1200">
              <a:latin typeface="Lato"/>
              <a:cs typeface="Lat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412675" y="283350"/>
            <a:ext cx="2395200" cy="1702500"/>
          </a:xfrm>
          <a:prstGeom prst="rect">
            <a:avLst/>
          </a:prstGeom>
        </p:spPr>
        <p:txBody>
          <a:bodyPr wrap="square" lIns="0" tIns="5410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85724" marR="298099">
              <a:lnSpc>
                <a:spcPts val="1439"/>
              </a:lnSpc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As per bar plot for median age </a:t>
            </a:r>
            <a:endParaRPr sz="1200">
              <a:latin typeface="Lato"/>
              <a:cs typeface="Lato"/>
            </a:endParaRPr>
          </a:p>
          <a:p>
            <a:pPr marL="85724" marR="298099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shows that 90007, 90023,</a:t>
            </a:r>
            <a:endParaRPr sz="1200">
              <a:latin typeface="Lato"/>
              <a:cs typeface="Lato"/>
            </a:endParaRPr>
          </a:p>
          <a:p>
            <a:pPr marL="85724" marR="138384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90017, 90015, 90016 are few of </a:t>
            </a:r>
            <a:endParaRPr sz="1200">
              <a:latin typeface="Lato"/>
              <a:cs typeface="Lato"/>
            </a:endParaRPr>
          </a:p>
          <a:p>
            <a:pPr marL="85724" marR="138384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zip codes with lesser median age</a:t>
            </a:r>
            <a:endParaRPr sz="1200">
              <a:latin typeface="Lato"/>
              <a:cs typeface="La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74375" y="283350"/>
            <a:ext cx="2395200" cy="1702500"/>
          </a:xfrm>
          <a:prstGeom prst="rect">
            <a:avLst/>
          </a:prstGeom>
        </p:spPr>
        <p:txBody>
          <a:bodyPr wrap="square" lIns="0" tIns="5410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85725">
              <a:lnSpc>
                <a:spcPct val="100000"/>
              </a:lnSpc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As per bar plot for population</a:t>
            </a:r>
            <a:endParaRPr sz="1200">
              <a:latin typeface="Lato"/>
              <a:cs typeface="Lato"/>
            </a:endParaRPr>
          </a:p>
          <a:p>
            <a:pPr marL="85725">
              <a:lnSpc>
                <a:spcPct val="100000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90019, 90004, 90016, 90023,</a:t>
            </a:r>
            <a:endParaRPr sz="1200">
              <a:latin typeface="Lato"/>
              <a:cs typeface="Lato"/>
            </a:endParaRPr>
          </a:p>
          <a:p>
            <a:pPr marL="85725" marR="220070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90007  are few zip codes which </a:t>
            </a:r>
            <a:endParaRPr sz="1200">
              <a:latin typeface="Lato"/>
              <a:cs typeface="Lato"/>
            </a:endParaRPr>
          </a:p>
          <a:p>
            <a:pPr marL="85725" marR="220070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434343"/>
                </a:solidFill>
                <a:latin typeface="Lato"/>
                <a:cs typeface="Lato"/>
              </a:rPr>
              <a:t>are more populous</a:t>
            </a:r>
            <a:endParaRPr sz="1200">
              <a:latin typeface="Lato"/>
              <a:cs typeface="Lato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26350" y="283350"/>
            <a:ext cx="2395200" cy="4576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1000"/>
              </a:lnSpc>
            </a:pPr>
            <a:endParaRPr sz="1000"/>
          </a:p>
          <a:p>
            <a:pPr marL="100708" marR="100408" algn="ctr">
              <a:lnSpc>
                <a:spcPct val="97833"/>
              </a:lnSpc>
              <a:spcBef>
                <a:spcPts val="14216"/>
              </a:spcBef>
            </a:pPr>
            <a:r>
              <a:rPr sz="2400" b="1" spc="-9" dirty="0">
                <a:solidFill>
                  <a:srgbClr val="FFFFFF"/>
                </a:solidFill>
                <a:latin typeface="Raleway"/>
                <a:cs typeface="Raleway"/>
              </a:rPr>
              <a:t>Analysis of the</a:t>
            </a:r>
            <a:endParaRPr sz="2400">
              <a:latin typeface="Raleway"/>
              <a:cs typeface="Raleway"/>
            </a:endParaRPr>
          </a:p>
          <a:p>
            <a:pPr marL="621476" marR="621478" algn="ctr">
              <a:lnSpc>
                <a:spcPct val="97833"/>
              </a:lnSpc>
              <a:spcBef>
                <a:spcPts val="30"/>
              </a:spcBef>
            </a:pPr>
            <a:r>
              <a:rPr sz="2400" b="1" spc="-8" dirty="0">
                <a:solidFill>
                  <a:srgbClr val="FFFFFF"/>
                </a:solidFill>
                <a:latin typeface="Raleway"/>
                <a:cs typeface="Raleway"/>
              </a:rPr>
              <a:t>Results</a:t>
            </a:r>
            <a:endParaRPr sz="2400">
              <a:latin typeface="Raleway"/>
              <a:cs typeface="Raleway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object 16"/>
          <p:cNvSpPr/>
          <p:nvPr/>
        </p:nvSpPr>
        <p:spPr>
          <a:xfrm>
            <a:off x="0" y="0"/>
            <a:ext cx="9144000" cy="5143499"/>
          </a:xfrm>
          <a:custGeom>
            <a:avLst/>
            <a:gdLst/>
            <a:ahLst/>
            <a:cxnLst/>
            <a:rect l="l" t="t" r="r" b="b"/>
            <a:pathLst>
              <a:path w="9144000" h="5143499">
                <a:moveTo>
                  <a:pt x="9144000" y="0"/>
                </a:moveTo>
                <a:lnTo>
                  <a:pt x="0" y="0"/>
                </a:lnTo>
                <a:lnTo>
                  <a:pt x="0" y="5143499"/>
                </a:lnTo>
                <a:lnTo>
                  <a:pt x="9144000" y="5143499"/>
                </a:lnTo>
                <a:lnTo>
                  <a:pt x="9144000" y="0"/>
                </a:lnTo>
                <a:close/>
              </a:path>
            </a:pathLst>
          </a:custGeom>
          <a:solidFill>
            <a:srgbClr val="01579B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558000" y="490650"/>
            <a:ext cx="8028000" cy="2004900"/>
          </a:xfrm>
          <a:custGeom>
            <a:avLst/>
            <a:gdLst/>
            <a:ahLst/>
            <a:cxnLst/>
            <a:rect l="l" t="t" r="r" b="b"/>
            <a:pathLst>
              <a:path w="8028000" h="2004900">
                <a:moveTo>
                  <a:pt x="0" y="0"/>
                </a:moveTo>
                <a:lnTo>
                  <a:pt x="8028000" y="0"/>
                </a:lnTo>
                <a:lnTo>
                  <a:pt x="8028000" y="2004900"/>
                </a:lnTo>
                <a:lnTo>
                  <a:pt x="0" y="2004900"/>
                </a:lnTo>
                <a:lnTo>
                  <a:pt x="0" y="0"/>
                </a:lnTo>
                <a:close/>
              </a:path>
            </a:pathLst>
          </a:custGeom>
          <a:solidFill>
            <a:srgbClr val="4285F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558000" y="490650"/>
            <a:ext cx="2004900" cy="2004900"/>
          </a:xfrm>
          <a:custGeom>
            <a:avLst/>
            <a:gdLst/>
            <a:ahLst/>
            <a:cxnLst/>
            <a:rect l="l" t="t" r="r" b="b"/>
            <a:pathLst>
              <a:path w="2004900" h="2004900">
                <a:moveTo>
                  <a:pt x="0" y="2004900"/>
                </a:moveTo>
                <a:lnTo>
                  <a:pt x="0" y="0"/>
                </a:lnTo>
                <a:lnTo>
                  <a:pt x="2004900" y="2004900"/>
                </a:lnTo>
                <a:lnTo>
                  <a:pt x="0" y="2004900"/>
                </a:lnTo>
                <a:close/>
              </a:path>
            </a:pathLst>
          </a:custGeom>
          <a:solidFill>
            <a:srgbClr val="5E97F6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6581100" y="490650"/>
            <a:ext cx="2004900" cy="2004900"/>
          </a:xfrm>
          <a:custGeom>
            <a:avLst/>
            <a:gdLst/>
            <a:ahLst/>
            <a:cxnLst/>
            <a:rect l="l" t="t" r="r" b="b"/>
            <a:pathLst>
              <a:path w="2004900" h="2004900">
                <a:moveTo>
                  <a:pt x="2004900" y="0"/>
                </a:moveTo>
                <a:lnTo>
                  <a:pt x="2004900" y="2004900"/>
                </a:lnTo>
                <a:lnTo>
                  <a:pt x="0" y="0"/>
                </a:lnTo>
                <a:lnTo>
                  <a:pt x="2004900" y="0"/>
                </a:lnTo>
                <a:close/>
              </a:path>
            </a:pathLst>
          </a:custGeom>
          <a:solidFill>
            <a:srgbClr val="5E97F6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990050" y="703350"/>
            <a:ext cx="5032800" cy="1579500"/>
          </a:xfrm>
          <a:custGeom>
            <a:avLst/>
            <a:gdLst/>
            <a:ahLst/>
            <a:cxnLst/>
            <a:rect l="l" t="t" r="r" b="b"/>
            <a:pathLst>
              <a:path w="5032800" h="1579500">
                <a:moveTo>
                  <a:pt x="0" y="0"/>
                </a:moveTo>
                <a:lnTo>
                  <a:pt x="5032800" y="0"/>
                </a:lnTo>
                <a:lnTo>
                  <a:pt x="5032800" y="1579500"/>
                </a:lnTo>
                <a:lnTo>
                  <a:pt x="0" y="15795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449800" y="2647950"/>
            <a:ext cx="1914000" cy="2004900"/>
          </a:xfrm>
          <a:custGeom>
            <a:avLst/>
            <a:gdLst/>
            <a:ahLst/>
            <a:cxnLst/>
            <a:rect l="l" t="t" r="r" b="b"/>
            <a:pathLst>
              <a:path w="1914000" h="2004900">
                <a:moveTo>
                  <a:pt x="0" y="0"/>
                </a:moveTo>
                <a:lnTo>
                  <a:pt x="1914000" y="0"/>
                </a:lnTo>
                <a:lnTo>
                  <a:pt x="1914000" y="2004900"/>
                </a:lnTo>
                <a:lnTo>
                  <a:pt x="0" y="20049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516200" y="2647950"/>
            <a:ext cx="1914000" cy="2004900"/>
          </a:xfrm>
          <a:custGeom>
            <a:avLst/>
            <a:gdLst/>
            <a:ahLst/>
            <a:cxnLst/>
            <a:rect l="l" t="t" r="r" b="b"/>
            <a:pathLst>
              <a:path w="1914000" h="2004900">
                <a:moveTo>
                  <a:pt x="0" y="0"/>
                </a:moveTo>
                <a:lnTo>
                  <a:pt x="1914000" y="0"/>
                </a:lnTo>
                <a:lnTo>
                  <a:pt x="1914000" y="2004900"/>
                </a:lnTo>
                <a:lnTo>
                  <a:pt x="0" y="20049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582600" y="2647950"/>
            <a:ext cx="1914000" cy="2004900"/>
          </a:xfrm>
          <a:custGeom>
            <a:avLst/>
            <a:gdLst/>
            <a:ahLst/>
            <a:cxnLst/>
            <a:rect l="l" t="t" r="r" b="b"/>
            <a:pathLst>
              <a:path w="1914000" h="2004900">
                <a:moveTo>
                  <a:pt x="0" y="0"/>
                </a:moveTo>
                <a:lnTo>
                  <a:pt x="1914000" y="0"/>
                </a:lnTo>
                <a:lnTo>
                  <a:pt x="1914000" y="2004900"/>
                </a:lnTo>
                <a:lnTo>
                  <a:pt x="0" y="20049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6649000" y="2647950"/>
            <a:ext cx="1914000" cy="2004900"/>
          </a:xfrm>
          <a:custGeom>
            <a:avLst/>
            <a:gdLst/>
            <a:ahLst/>
            <a:cxnLst/>
            <a:rect l="l" t="t" r="r" b="b"/>
            <a:pathLst>
              <a:path w="1914000" h="2004900">
                <a:moveTo>
                  <a:pt x="0" y="0"/>
                </a:moveTo>
                <a:lnTo>
                  <a:pt x="1914000" y="0"/>
                </a:lnTo>
                <a:lnTo>
                  <a:pt x="1914000" y="2004900"/>
                </a:lnTo>
                <a:lnTo>
                  <a:pt x="0" y="20049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 txBox="1"/>
          <p:nvPr/>
        </p:nvSpPr>
        <p:spPr>
          <a:xfrm>
            <a:off x="449800" y="2647950"/>
            <a:ext cx="1914000" cy="2004900"/>
          </a:xfrm>
          <a:prstGeom prst="rect">
            <a:avLst/>
          </a:prstGeom>
        </p:spPr>
        <p:txBody>
          <a:bodyPr wrap="square" lIns="0" tIns="5410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85725" marR="110574">
              <a:lnSpc>
                <a:spcPts val="1439"/>
              </a:lnSpc>
            </a:pPr>
            <a:r>
              <a:rPr sz="1200" spc="-1" dirty="0">
                <a:solidFill>
                  <a:srgbClr val="FFFFFF"/>
                </a:solidFill>
                <a:latin typeface="Lato"/>
                <a:cs typeface="Lato"/>
              </a:rPr>
              <a:t>Stakeholder to consider </a:t>
            </a:r>
            <a:endParaRPr sz="1200">
              <a:latin typeface="Lato"/>
              <a:cs typeface="Lato"/>
            </a:endParaRPr>
          </a:p>
          <a:p>
            <a:pPr marL="85725" marR="110574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FFFFFF"/>
                </a:solidFill>
                <a:latin typeface="Lato"/>
                <a:cs typeface="Lato"/>
              </a:rPr>
              <a:t>one or few or all of the </a:t>
            </a:r>
            <a:endParaRPr sz="1200">
              <a:latin typeface="Lato"/>
              <a:cs typeface="Lato"/>
            </a:endParaRPr>
          </a:p>
          <a:p>
            <a:pPr marL="85725" marR="110574">
              <a:lnSpc>
                <a:spcPts val="1439"/>
              </a:lnSpc>
              <a:spcBef>
                <a:spcPts val="210"/>
              </a:spcBef>
            </a:pPr>
            <a:r>
              <a:rPr sz="1200" spc="0" dirty="0">
                <a:solidFill>
                  <a:srgbClr val="FFFFFF"/>
                </a:solidFill>
                <a:latin typeface="Lato"/>
                <a:cs typeface="Lato"/>
              </a:rPr>
              <a:t>results into consideration </a:t>
            </a:r>
            <a:endParaRPr sz="1200">
              <a:latin typeface="Lato"/>
              <a:cs typeface="Lato"/>
            </a:endParaRPr>
          </a:p>
          <a:p>
            <a:pPr marL="85725" marR="110574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FFFFFF"/>
                </a:solidFill>
                <a:latin typeface="Lato"/>
                <a:cs typeface="Lato"/>
              </a:rPr>
              <a:t>while choosing a location </a:t>
            </a:r>
            <a:endParaRPr sz="1200">
              <a:latin typeface="Lato"/>
              <a:cs typeface="Lato"/>
            </a:endParaRPr>
          </a:p>
          <a:p>
            <a:pPr marL="85725" marR="110574">
              <a:lnSpc>
                <a:spcPts val="1439"/>
              </a:lnSpc>
              <a:spcBef>
                <a:spcPts val="210"/>
              </a:spcBef>
            </a:pPr>
            <a:r>
              <a:rPr sz="1200" spc="-1" dirty="0">
                <a:solidFill>
                  <a:srgbClr val="FFFFFF"/>
                </a:solidFill>
                <a:latin typeface="Lato"/>
                <a:cs typeface="Lato"/>
              </a:rPr>
              <a:t>for his restaurant.</a:t>
            </a:r>
            <a:endParaRPr sz="1200">
              <a:latin typeface="Lato"/>
              <a:cs typeface="Lato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516200" y="2647950"/>
            <a:ext cx="1914000" cy="2004900"/>
          </a:xfrm>
          <a:prstGeom prst="rect">
            <a:avLst/>
          </a:prstGeom>
        </p:spPr>
        <p:txBody>
          <a:bodyPr wrap="square" lIns="0" tIns="5410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85724" marR="318600">
              <a:lnSpc>
                <a:spcPts val="1439"/>
              </a:lnSpc>
            </a:pPr>
            <a:r>
              <a:rPr sz="1200" spc="-7" dirty="0">
                <a:solidFill>
                  <a:srgbClr val="FFFFFF"/>
                </a:solidFill>
                <a:latin typeface="Lato"/>
                <a:cs typeface="Lato"/>
              </a:rPr>
              <a:t>Taking distance and </a:t>
            </a:r>
            <a:endParaRPr sz="1200">
              <a:latin typeface="Lato"/>
              <a:cs typeface="Lato"/>
            </a:endParaRPr>
          </a:p>
          <a:p>
            <a:pPr marL="85724" marR="318600">
              <a:lnSpc>
                <a:spcPts val="1439"/>
              </a:lnSpc>
              <a:spcBef>
                <a:spcPts val="210"/>
              </a:spcBef>
            </a:pPr>
            <a:r>
              <a:rPr sz="1200" spc="0" dirty="0">
                <a:solidFill>
                  <a:srgbClr val="FFFFFF"/>
                </a:solidFill>
                <a:latin typeface="Lato"/>
                <a:cs typeface="Lato"/>
              </a:rPr>
              <a:t>number of venues into </a:t>
            </a:r>
            <a:endParaRPr sz="1200">
              <a:latin typeface="Lato"/>
              <a:cs typeface="Lato"/>
            </a:endParaRPr>
          </a:p>
          <a:p>
            <a:pPr marL="85724" marR="318600">
              <a:lnSpc>
                <a:spcPts val="1439"/>
              </a:lnSpc>
              <a:spcBef>
                <a:spcPts val="210"/>
              </a:spcBef>
            </a:pPr>
            <a:r>
              <a:rPr sz="1200" spc="-1" dirty="0">
                <a:solidFill>
                  <a:srgbClr val="FFFFFF"/>
                </a:solidFill>
                <a:latin typeface="Lato"/>
                <a:cs typeface="Lato"/>
              </a:rPr>
              <a:t>consideration 90012,</a:t>
            </a:r>
            <a:endParaRPr sz="1200">
              <a:latin typeface="Lato"/>
              <a:cs typeface="Lato"/>
            </a:endParaRPr>
          </a:p>
          <a:p>
            <a:pPr marL="85724" marR="770161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FFFFFF"/>
                </a:solidFill>
                <a:latin typeface="Lato"/>
                <a:cs typeface="Lato"/>
              </a:rPr>
              <a:t>90013 could be </a:t>
            </a:r>
            <a:endParaRPr sz="1200">
              <a:latin typeface="Lato"/>
              <a:cs typeface="Lato"/>
            </a:endParaRPr>
          </a:p>
          <a:p>
            <a:pPr marL="85724" marR="770161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FFFFFF"/>
                </a:solidFill>
                <a:latin typeface="Lato"/>
                <a:cs typeface="Lato"/>
              </a:rPr>
              <a:t>recommended.</a:t>
            </a:r>
            <a:endParaRPr sz="1200">
              <a:latin typeface="Lato"/>
              <a:cs typeface="Lato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4582600" y="2647950"/>
            <a:ext cx="1914000" cy="2004900"/>
          </a:xfrm>
          <a:prstGeom prst="rect">
            <a:avLst/>
          </a:prstGeom>
        </p:spPr>
        <p:txBody>
          <a:bodyPr wrap="square" lIns="0" tIns="5410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85724" marR="345880">
              <a:lnSpc>
                <a:spcPts val="1439"/>
              </a:lnSpc>
            </a:pPr>
            <a:r>
              <a:rPr sz="1200" spc="-6" dirty="0">
                <a:solidFill>
                  <a:srgbClr val="FFFFFF"/>
                </a:solidFill>
                <a:latin typeface="Lato"/>
                <a:cs typeface="Lato"/>
              </a:rPr>
              <a:t>Taking population and </a:t>
            </a:r>
            <a:endParaRPr sz="1200">
              <a:latin typeface="Lato"/>
              <a:cs typeface="Lato"/>
            </a:endParaRPr>
          </a:p>
          <a:p>
            <a:pPr marL="85724" marR="345880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FFFFFF"/>
                </a:solidFill>
                <a:latin typeface="Lato"/>
                <a:cs typeface="Lato"/>
              </a:rPr>
              <a:t>median age into </a:t>
            </a:r>
            <a:endParaRPr sz="1200">
              <a:latin typeface="Lato"/>
              <a:cs typeface="Lato"/>
            </a:endParaRPr>
          </a:p>
          <a:p>
            <a:pPr marL="85724" marR="345880">
              <a:lnSpc>
                <a:spcPts val="1439"/>
              </a:lnSpc>
              <a:spcBef>
                <a:spcPts val="210"/>
              </a:spcBef>
            </a:pPr>
            <a:r>
              <a:rPr sz="1200" spc="-1" dirty="0">
                <a:solidFill>
                  <a:srgbClr val="FFFFFF"/>
                </a:solidFill>
                <a:latin typeface="Lato"/>
                <a:cs typeface="Lato"/>
              </a:rPr>
              <a:t>consideration 90007,</a:t>
            </a:r>
            <a:endParaRPr sz="1200">
              <a:latin typeface="Lato"/>
              <a:cs typeface="Lato"/>
            </a:endParaRPr>
          </a:p>
          <a:p>
            <a:pPr marL="85724" marR="266479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FFFFFF"/>
                </a:solidFill>
                <a:latin typeface="Lato"/>
                <a:cs typeface="Lato"/>
              </a:rPr>
              <a:t>90023, 90016 could be </a:t>
            </a:r>
            <a:endParaRPr sz="1200">
              <a:latin typeface="Lato"/>
              <a:cs typeface="Lato"/>
            </a:endParaRPr>
          </a:p>
          <a:p>
            <a:pPr marL="85724" marR="266479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FFFFFF"/>
                </a:solidFill>
                <a:latin typeface="Lato"/>
                <a:cs typeface="Lato"/>
              </a:rPr>
              <a:t>recommended.</a:t>
            </a:r>
            <a:endParaRPr sz="1200">
              <a:latin typeface="Lato"/>
              <a:cs typeface="Lato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6649000" y="2647950"/>
            <a:ext cx="1914000" cy="2004900"/>
          </a:xfrm>
          <a:prstGeom prst="rect">
            <a:avLst/>
          </a:prstGeom>
        </p:spPr>
        <p:txBody>
          <a:bodyPr wrap="square" lIns="0" tIns="5410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85724" marR="309609">
              <a:lnSpc>
                <a:spcPts val="1439"/>
              </a:lnSpc>
            </a:pPr>
            <a:r>
              <a:rPr sz="1200" spc="-6" dirty="0">
                <a:solidFill>
                  <a:srgbClr val="FFFFFF"/>
                </a:solidFill>
                <a:latin typeface="Lato"/>
                <a:cs typeface="Lato"/>
              </a:rPr>
              <a:t>Taking median age and </a:t>
            </a:r>
            <a:endParaRPr sz="1200">
              <a:latin typeface="Lato"/>
              <a:cs typeface="Lato"/>
            </a:endParaRPr>
          </a:p>
          <a:p>
            <a:pPr marL="85724" marR="309609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FFFFFF"/>
                </a:solidFill>
                <a:latin typeface="Lato"/>
                <a:cs typeface="Lato"/>
              </a:rPr>
              <a:t>distance into </a:t>
            </a:r>
            <a:endParaRPr sz="1200">
              <a:latin typeface="Lato"/>
              <a:cs typeface="Lato"/>
            </a:endParaRPr>
          </a:p>
          <a:p>
            <a:pPr marL="85724" marR="309609">
              <a:lnSpc>
                <a:spcPts val="1439"/>
              </a:lnSpc>
              <a:spcBef>
                <a:spcPts val="210"/>
              </a:spcBef>
            </a:pPr>
            <a:r>
              <a:rPr sz="1200" spc="-1" dirty="0">
                <a:solidFill>
                  <a:srgbClr val="FFFFFF"/>
                </a:solidFill>
                <a:latin typeface="Lato"/>
                <a:cs typeface="Lato"/>
              </a:rPr>
              <a:t>consideration 90017,</a:t>
            </a:r>
            <a:endParaRPr sz="1200">
              <a:latin typeface="Lato"/>
              <a:cs typeface="Lato"/>
            </a:endParaRPr>
          </a:p>
          <a:p>
            <a:pPr marL="85724" marR="266479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FFFFFF"/>
                </a:solidFill>
                <a:latin typeface="Lato"/>
                <a:cs typeface="Lato"/>
              </a:rPr>
              <a:t>90015, 90023 could be </a:t>
            </a:r>
            <a:endParaRPr sz="1200">
              <a:latin typeface="Lato"/>
              <a:cs typeface="Lato"/>
            </a:endParaRPr>
          </a:p>
          <a:p>
            <a:pPr marL="85724" marR="266479">
              <a:lnSpc>
                <a:spcPts val="1439"/>
              </a:lnSpc>
              <a:spcBef>
                <a:spcPts val="210"/>
              </a:spcBef>
            </a:pPr>
            <a:r>
              <a:rPr sz="1200" dirty="0">
                <a:solidFill>
                  <a:srgbClr val="FFFFFF"/>
                </a:solidFill>
                <a:latin typeface="Lato"/>
                <a:cs typeface="Lato"/>
              </a:rPr>
              <a:t>recommended.</a:t>
            </a:r>
            <a:endParaRPr sz="1200">
              <a:latin typeface="Lato"/>
              <a:cs typeface="La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990050" y="703350"/>
            <a:ext cx="5032800" cy="15795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2" name="object 2"/>
          <p:cNvSpPr txBox="1"/>
          <p:nvPr/>
        </p:nvSpPr>
        <p:spPr>
          <a:xfrm>
            <a:off x="558000" y="490650"/>
            <a:ext cx="8028000" cy="20049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>
              <a:lnSpc>
                <a:spcPts val="1000"/>
              </a:lnSpc>
            </a:pPr>
            <a:endParaRPr sz="1000"/>
          </a:p>
          <a:p>
            <a:pPr marL="2742287" marR="2873088" algn="ctr">
              <a:lnSpc>
                <a:spcPct val="97833"/>
              </a:lnSpc>
              <a:spcBef>
                <a:spcPts val="4091"/>
              </a:spcBef>
            </a:pPr>
            <a:r>
              <a:rPr sz="2400" b="1" spc="41" dirty="0">
                <a:solidFill>
                  <a:srgbClr val="FFFFFF"/>
                </a:solidFill>
                <a:latin typeface="Raleway"/>
                <a:cs typeface="Raleway"/>
              </a:rPr>
              <a:t>Conclusion and</a:t>
            </a:r>
            <a:endParaRPr sz="2400">
              <a:latin typeface="Raleway"/>
              <a:cs typeface="Raleway"/>
            </a:endParaRPr>
          </a:p>
          <a:p>
            <a:pPr marL="2536258" marR="2667363" algn="ctr">
              <a:lnSpc>
                <a:spcPct val="97833"/>
              </a:lnSpc>
              <a:spcBef>
                <a:spcPts val="30"/>
              </a:spcBef>
            </a:pPr>
            <a:r>
              <a:rPr sz="2400" b="1" spc="-4" dirty="0">
                <a:solidFill>
                  <a:srgbClr val="FFFFFF"/>
                </a:solidFill>
                <a:latin typeface="Raleway"/>
                <a:cs typeface="Raleway"/>
              </a:rPr>
              <a:t>Recommendations</a:t>
            </a:r>
            <a:endParaRPr sz="2400">
              <a:latin typeface="Raleway"/>
              <a:cs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/>
          <p:nvPr/>
        </p:nvSpPr>
        <p:spPr>
          <a:xfrm>
            <a:off x="3010009" y="-55562"/>
            <a:ext cx="111125" cy="524442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048000" cy="5143499"/>
          </a:xfrm>
          <a:custGeom>
            <a:avLst/>
            <a:gdLst/>
            <a:ahLst/>
            <a:cxnLst/>
            <a:rect l="l" t="t" r="r" b="b"/>
            <a:pathLst>
              <a:path w="3048000" h="5143499">
                <a:moveTo>
                  <a:pt x="3048000" y="0"/>
                </a:moveTo>
                <a:lnTo>
                  <a:pt x="3048000" y="5143499"/>
                </a:lnTo>
                <a:lnTo>
                  <a:pt x="0" y="5143499"/>
                </a:lnTo>
                <a:lnTo>
                  <a:pt x="0" y="0"/>
                </a:lnTo>
                <a:lnTo>
                  <a:pt x="3048000" y="0"/>
                </a:lnTo>
                <a:close/>
              </a:path>
            </a:pathLst>
          </a:custGeom>
          <a:solidFill>
            <a:srgbClr val="F46524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84100" y="307975"/>
            <a:ext cx="2479800" cy="4268700"/>
          </a:xfrm>
          <a:custGeom>
            <a:avLst/>
            <a:gdLst/>
            <a:ahLst/>
            <a:cxnLst/>
            <a:rect l="l" t="t" r="r" b="b"/>
            <a:pathLst>
              <a:path w="2479800" h="4268700">
                <a:moveTo>
                  <a:pt x="0" y="0"/>
                </a:moveTo>
                <a:lnTo>
                  <a:pt x="2479800" y="0"/>
                </a:lnTo>
                <a:lnTo>
                  <a:pt x="2479800" y="4268700"/>
                </a:lnTo>
                <a:lnTo>
                  <a:pt x="0" y="42687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381100" y="307975"/>
            <a:ext cx="5451300" cy="4268700"/>
          </a:xfrm>
          <a:custGeom>
            <a:avLst/>
            <a:gdLst/>
            <a:ahLst/>
            <a:cxnLst/>
            <a:rect l="l" t="t" r="r" b="b"/>
            <a:pathLst>
              <a:path w="5451300" h="4268700">
                <a:moveTo>
                  <a:pt x="0" y="0"/>
                </a:moveTo>
                <a:lnTo>
                  <a:pt x="5451300" y="0"/>
                </a:lnTo>
                <a:lnTo>
                  <a:pt x="5451300" y="4268700"/>
                </a:lnTo>
                <a:lnTo>
                  <a:pt x="0" y="42687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 txBox="1"/>
          <p:nvPr/>
        </p:nvSpPr>
        <p:spPr>
          <a:xfrm>
            <a:off x="3454125" y="726757"/>
            <a:ext cx="2065883" cy="254000"/>
          </a:xfrm>
          <a:prstGeom prst="rect">
            <a:avLst/>
          </a:prstGeom>
        </p:spPr>
        <p:txBody>
          <a:bodyPr wrap="square" lIns="0" tIns="12477" rIns="0" bIns="0" rtlCol="0">
            <a:noAutofit/>
          </a:bodyPr>
          <a:lstStyle/>
          <a:p>
            <a:pPr marL="12700">
              <a:lnSpc>
                <a:spcPts val="1964"/>
              </a:lnSpc>
            </a:pPr>
            <a:r>
              <a:rPr sz="1800" spc="-1" dirty="0">
                <a:latin typeface="Lato"/>
                <a:cs typeface="Lato"/>
              </a:rPr>
              <a:t>restaurant business.</a:t>
            </a:r>
            <a:endParaRPr sz="1800">
              <a:latin typeface="Lato"/>
              <a:cs typeface="Lato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wrap="square" lIns="0" tIns="3352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85725">
              <a:lnSpc>
                <a:spcPct val="100000"/>
              </a:lnSpc>
            </a:pPr>
            <a:r>
              <a:rPr sz="1800" dirty="0">
                <a:latin typeface="Lato"/>
                <a:cs typeface="Lato"/>
              </a:rPr>
              <a:t>Recommending optimum location to set up new</a:t>
            </a:r>
            <a:endParaRPr sz="1800">
              <a:latin typeface="Lato"/>
              <a:cs typeface="Lato"/>
            </a:endParaRPr>
          </a:p>
          <a:p>
            <a:pPr marL="85725">
              <a:lnSpc>
                <a:spcPct val="100000"/>
              </a:lnSpc>
              <a:spcBef>
                <a:spcPts val="8415"/>
              </a:spcBef>
            </a:pPr>
            <a:r>
              <a:rPr sz="1800" spc="-1" dirty="0">
                <a:latin typeface="Lato"/>
                <a:cs typeface="Lato"/>
              </a:rPr>
              <a:t>Several factors to consider for location</a:t>
            </a:r>
            <a:endParaRPr sz="1800">
              <a:latin typeface="Lato"/>
              <a:cs typeface="Lato"/>
            </a:endParaRPr>
          </a:p>
          <a:p>
            <a:pPr marL="176249">
              <a:lnSpc>
                <a:spcPct val="100000"/>
              </a:lnSpc>
              <a:spcBef>
                <a:spcPts val="1889"/>
              </a:spcBef>
            </a:pPr>
            <a:r>
              <a:rPr sz="1800" spc="0" dirty="0">
                <a:latin typeface="Arial"/>
                <a:cs typeface="Arial"/>
              </a:rPr>
              <a:t>●  </a:t>
            </a:r>
            <a:r>
              <a:rPr sz="1800" spc="303" dirty="0">
                <a:latin typeface="Arial"/>
                <a:cs typeface="Arial"/>
              </a:rPr>
              <a:t> </a:t>
            </a:r>
            <a:r>
              <a:rPr sz="1800" spc="0" dirty="0">
                <a:latin typeface="Lato"/>
                <a:cs typeface="Lato"/>
              </a:rPr>
              <a:t>More populous location</a:t>
            </a:r>
            <a:endParaRPr sz="1800">
              <a:latin typeface="Lato"/>
              <a:cs typeface="Lato"/>
            </a:endParaRPr>
          </a:p>
          <a:p>
            <a:pPr marL="176249">
              <a:lnSpc>
                <a:spcPct val="100000"/>
              </a:lnSpc>
              <a:spcBef>
                <a:spcPts val="315"/>
              </a:spcBef>
            </a:pPr>
            <a:r>
              <a:rPr sz="1800" spc="0" dirty="0">
                <a:latin typeface="Arial"/>
                <a:cs typeface="Arial"/>
              </a:rPr>
              <a:t>●  </a:t>
            </a:r>
            <a:r>
              <a:rPr sz="1800" spc="303" dirty="0">
                <a:latin typeface="Arial"/>
                <a:cs typeface="Arial"/>
              </a:rPr>
              <a:t> </a:t>
            </a:r>
            <a:r>
              <a:rPr sz="1800" spc="-139" dirty="0">
                <a:latin typeface="Lato"/>
                <a:cs typeface="Lato"/>
              </a:rPr>
              <a:t>Y</a:t>
            </a:r>
            <a:r>
              <a:rPr sz="1800" spc="0" dirty="0">
                <a:latin typeface="Lato"/>
                <a:cs typeface="Lato"/>
              </a:rPr>
              <a:t>ounger population groups</a:t>
            </a:r>
            <a:endParaRPr sz="1800">
              <a:latin typeface="Lato"/>
              <a:cs typeface="Lato"/>
            </a:endParaRPr>
          </a:p>
          <a:p>
            <a:pPr marL="176249">
              <a:lnSpc>
                <a:spcPct val="100000"/>
              </a:lnSpc>
              <a:spcBef>
                <a:spcPts val="315"/>
              </a:spcBef>
            </a:pPr>
            <a:r>
              <a:rPr sz="1800" spc="0" dirty="0">
                <a:latin typeface="Arial"/>
                <a:cs typeface="Arial"/>
              </a:rPr>
              <a:t>●  </a:t>
            </a:r>
            <a:r>
              <a:rPr sz="1800" spc="303" dirty="0">
                <a:latin typeface="Arial"/>
                <a:cs typeface="Arial"/>
              </a:rPr>
              <a:t> </a:t>
            </a:r>
            <a:r>
              <a:rPr sz="1800" spc="0" dirty="0">
                <a:latin typeface="Lato"/>
                <a:cs typeface="Lato"/>
              </a:rPr>
              <a:t>More number of </a:t>
            </a:r>
            <a:r>
              <a:rPr sz="1800" spc="-19" dirty="0">
                <a:latin typeface="Lato"/>
                <a:cs typeface="Lato"/>
              </a:rPr>
              <a:t>v</a:t>
            </a:r>
            <a:r>
              <a:rPr sz="1800" spc="0" dirty="0">
                <a:latin typeface="Lato"/>
                <a:cs typeface="Lato"/>
              </a:rPr>
              <a:t>enues</a:t>
            </a:r>
            <a:endParaRPr sz="1800">
              <a:latin typeface="Lato"/>
              <a:cs typeface="Lato"/>
            </a:endParaRPr>
          </a:p>
          <a:p>
            <a:pPr marL="176249">
              <a:lnSpc>
                <a:spcPct val="100000"/>
              </a:lnSpc>
              <a:spcBef>
                <a:spcPts val="315"/>
              </a:spcBef>
            </a:pPr>
            <a:r>
              <a:rPr sz="1800" spc="0" dirty="0">
                <a:latin typeface="Arial"/>
                <a:cs typeface="Arial"/>
              </a:rPr>
              <a:t>●  </a:t>
            </a:r>
            <a:r>
              <a:rPr sz="1800" spc="303" dirty="0">
                <a:latin typeface="Arial"/>
                <a:cs typeface="Arial"/>
              </a:rPr>
              <a:t> </a:t>
            </a:r>
            <a:r>
              <a:rPr sz="1800" spc="0" dirty="0">
                <a:latin typeface="Lato"/>
                <a:cs typeface="Lato"/>
              </a:rPr>
              <a:t>Distance from the city center</a:t>
            </a:r>
            <a:endParaRPr sz="1800">
              <a:latin typeface="Lato"/>
              <a:cs typeface="Lato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284100" y="307975"/>
            <a:ext cx="2479800" cy="4268700"/>
          </a:xfrm>
          <a:prstGeom prst="rect">
            <a:avLst/>
          </a:prstGeom>
        </p:spPr>
        <p:txBody>
          <a:bodyPr wrap="square" lIns="0" tIns="4444" rIns="0" bIns="0" rtlCol="0">
            <a:noAutofit/>
          </a:bodyPr>
          <a:lstStyle/>
          <a:p>
            <a:pPr>
              <a:lnSpc>
                <a:spcPts val="700"/>
              </a:lnSpc>
            </a:pPr>
            <a:endParaRPr sz="700"/>
          </a:p>
          <a:p>
            <a:pPr marL="85724">
              <a:lnSpc>
                <a:spcPct val="97833"/>
              </a:lnSpc>
            </a:pPr>
            <a:r>
              <a:rPr sz="3000" b="1" spc="0" dirty="0">
                <a:solidFill>
                  <a:srgbClr val="FFFFFF"/>
                </a:solidFill>
                <a:latin typeface="Raleway"/>
                <a:cs typeface="Raleway"/>
              </a:rPr>
              <a:t>Business</a:t>
            </a:r>
            <a:endParaRPr sz="3000">
              <a:latin typeface="Raleway"/>
              <a:cs typeface="Raleway"/>
            </a:endParaRPr>
          </a:p>
          <a:p>
            <a:pPr marL="85724">
              <a:lnSpc>
                <a:spcPct val="97833"/>
              </a:lnSpc>
              <a:spcBef>
                <a:spcPts val="75"/>
              </a:spcBef>
            </a:pPr>
            <a:r>
              <a:rPr sz="3000" b="1" spc="-2" dirty="0">
                <a:solidFill>
                  <a:srgbClr val="FFFFFF"/>
                </a:solidFill>
                <a:latin typeface="Raleway"/>
                <a:cs typeface="Raleway"/>
              </a:rPr>
              <a:t>Problem</a:t>
            </a:r>
            <a:endParaRPr sz="3000">
              <a:latin typeface="Raleway"/>
              <a:cs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/>
          <p:nvPr/>
        </p:nvSpPr>
        <p:spPr>
          <a:xfrm>
            <a:off x="0" y="0"/>
            <a:ext cx="3048000" cy="5143499"/>
          </a:xfrm>
          <a:custGeom>
            <a:avLst/>
            <a:gdLst/>
            <a:ahLst/>
            <a:cxnLst/>
            <a:rect l="l" t="t" r="r" b="b"/>
            <a:pathLst>
              <a:path w="3048000" h="5143499">
                <a:moveTo>
                  <a:pt x="3048000" y="0"/>
                </a:moveTo>
                <a:lnTo>
                  <a:pt x="3048000" y="5143499"/>
                </a:lnTo>
                <a:lnTo>
                  <a:pt x="0" y="5143499"/>
                </a:lnTo>
                <a:lnTo>
                  <a:pt x="0" y="0"/>
                </a:lnTo>
                <a:lnTo>
                  <a:pt x="304800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3381174" y="406900"/>
            <a:ext cx="5235000" cy="1388700"/>
          </a:xfrm>
          <a:custGeom>
            <a:avLst/>
            <a:gdLst/>
            <a:ahLst/>
            <a:cxnLst/>
            <a:rect l="l" t="t" r="r" b="b"/>
            <a:pathLst>
              <a:path w="5235000" h="1388700">
                <a:moveTo>
                  <a:pt x="0" y="0"/>
                </a:moveTo>
                <a:lnTo>
                  <a:pt x="5235000" y="0"/>
                </a:lnTo>
                <a:lnTo>
                  <a:pt x="5235000" y="1388700"/>
                </a:lnTo>
                <a:lnTo>
                  <a:pt x="0" y="13887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3381275" y="2053725"/>
            <a:ext cx="5235000" cy="2650500"/>
          </a:xfrm>
          <a:custGeom>
            <a:avLst/>
            <a:gdLst/>
            <a:ahLst/>
            <a:cxnLst/>
            <a:rect l="l" t="t" r="r" b="b"/>
            <a:pathLst>
              <a:path w="5235000" h="2650500">
                <a:moveTo>
                  <a:pt x="0" y="0"/>
                </a:moveTo>
                <a:lnTo>
                  <a:pt x="5235000" y="0"/>
                </a:lnTo>
                <a:lnTo>
                  <a:pt x="5235000" y="2650500"/>
                </a:lnTo>
                <a:lnTo>
                  <a:pt x="0" y="26505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3381275" y="2053725"/>
            <a:ext cx="5235000" cy="2650500"/>
          </a:xfrm>
          <a:prstGeom prst="rect">
            <a:avLst/>
          </a:prstGeom>
        </p:spPr>
        <p:txBody>
          <a:bodyPr wrap="square" lIns="0" tIns="4038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191621">
              <a:lnSpc>
                <a:spcPct val="100000"/>
              </a:lnSpc>
            </a:pPr>
            <a:r>
              <a:rPr sz="1600" spc="0" dirty="0">
                <a:solidFill>
                  <a:srgbClr val="424242"/>
                </a:solidFill>
                <a:latin typeface="Arial"/>
                <a:cs typeface="Arial"/>
              </a:rPr>
              <a:t>●   </a:t>
            </a:r>
            <a:r>
              <a:rPr sz="1600" spc="25" dirty="0">
                <a:solidFill>
                  <a:srgbClr val="424242"/>
                </a:solidFill>
                <a:latin typeface="Arial"/>
                <a:cs typeface="Arial"/>
              </a:rPr>
              <a:t> </a:t>
            </a:r>
            <a:r>
              <a:rPr sz="1600" spc="0" dirty="0">
                <a:solidFill>
                  <a:srgbClr val="424242"/>
                </a:solidFill>
                <a:latin typeface="Lato"/>
                <a:cs typeface="Lato"/>
              </a:rPr>
              <a:t>Data of </a:t>
            </a:r>
            <a:r>
              <a:rPr sz="1600" spc="-29" dirty="0">
                <a:solidFill>
                  <a:srgbClr val="424242"/>
                </a:solidFill>
                <a:latin typeface="Lato"/>
                <a:cs typeface="Lato"/>
              </a:rPr>
              <a:t>L</a:t>
            </a:r>
            <a:r>
              <a:rPr sz="1600" spc="0" dirty="0">
                <a:solidFill>
                  <a:srgbClr val="424242"/>
                </a:solidFill>
                <a:latin typeface="Lato"/>
                <a:cs typeface="Lato"/>
              </a:rPr>
              <a:t>os Angeles population data</a:t>
            </a:r>
            <a:endParaRPr sz="1600">
              <a:latin typeface="Lato"/>
              <a:cs typeface="Lato"/>
            </a:endParaRPr>
          </a:p>
          <a:p>
            <a:pPr marL="542925">
              <a:lnSpc>
                <a:spcPct val="100000"/>
              </a:lnSpc>
              <a:spcBef>
                <a:spcPts val="254"/>
              </a:spcBef>
            </a:pPr>
            <a:r>
              <a:rPr sz="1600" spc="-1" dirty="0">
                <a:solidFill>
                  <a:srgbClr val="424242"/>
                </a:solidFill>
                <a:latin typeface="Lato"/>
                <a:cs typeface="Lato"/>
              </a:rPr>
              <a:t>2010_Census_Populations_by_Zip_Code.csv</a:t>
            </a:r>
            <a:endParaRPr sz="1600">
              <a:latin typeface="Lato"/>
              <a:cs typeface="Lato"/>
            </a:endParaRPr>
          </a:p>
          <a:p>
            <a:pPr marL="191621">
              <a:lnSpc>
                <a:spcPct val="100000"/>
              </a:lnSpc>
              <a:spcBef>
                <a:spcPts val="5730"/>
              </a:spcBef>
            </a:pPr>
            <a:r>
              <a:rPr sz="1600" spc="0" dirty="0">
                <a:solidFill>
                  <a:srgbClr val="424242"/>
                </a:solidFill>
                <a:latin typeface="Arial"/>
                <a:cs typeface="Arial"/>
              </a:rPr>
              <a:t>●   </a:t>
            </a:r>
            <a:r>
              <a:rPr sz="1600" spc="25" dirty="0">
                <a:solidFill>
                  <a:srgbClr val="424242"/>
                </a:solidFill>
                <a:latin typeface="Arial"/>
                <a:cs typeface="Arial"/>
              </a:rPr>
              <a:t> </a:t>
            </a:r>
            <a:r>
              <a:rPr sz="1600" spc="-54" dirty="0">
                <a:solidFill>
                  <a:srgbClr val="424242"/>
                </a:solidFill>
                <a:latin typeface="Lato"/>
                <a:cs typeface="Lato"/>
              </a:rPr>
              <a:t>F</a:t>
            </a:r>
            <a:r>
              <a:rPr sz="1600" spc="0" dirty="0">
                <a:solidFill>
                  <a:srgbClr val="424242"/>
                </a:solidFill>
                <a:latin typeface="Lato"/>
                <a:cs typeface="Lato"/>
              </a:rPr>
              <a:t>oursquare API</a:t>
            </a:r>
            <a:endParaRPr sz="1600">
              <a:latin typeface="Lato"/>
              <a:cs typeface="Lato"/>
            </a:endParaRPr>
          </a:p>
          <a:p>
            <a:pPr marL="664193">
              <a:lnSpc>
                <a:spcPct val="99999"/>
              </a:lnSpc>
              <a:spcBef>
                <a:spcPts val="260"/>
              </a:spcBef>
            </a:pPr>
            <a:r>
              <a:rPr sz="1400" spc="0" dirty="0">
                <a:solidFill>
                  <a:srgbClr val="424242"/>
                </a:solidFill>
                <a:latin typeface="Arial"/>
                <a:cs typeface="Arial"/>
              </a:rPr>
              <a:t>○   </a:t>
            </a:r>
            <a:r>
              <a:rPr sz="1400" spc="247" dirty="0">
                <a:solidFill>
                  <a:srgbClr val="424242"/>
                </a:solidFill>
                <a:latin typeface="Arial"/>
                <a:cs typeface="Arial"/>
              </a:rPr>
              <a:t> </a:t>
            </a:r>
            <a:r>
              <a:rPr sz="1400" spc="0" dirty="0">
                <a:solidFill>
                  <a:srgbClr val="424242"/>
                </a:solidFill>
                <a:latin typeface="Lato"/>
                <a:cs typeface="Lato"/>
              </a:rPr>
              <a:t>Number of restau</a:t>
            </a:r>
            <a:r>
              <a:rPr sz="1400" spc="-25" dirty="0">
                <a:solidFill>
                  <a:srgbClr val="424242"/>
                </a:solidFill>
                <a:latin typeface="Lato"/>
                <a:cs typeface="Lato"/>
              </a:rPr>
              <a:t>r</a:t>
            </a:r>
            <a:r>
              <a:rPr sz="1400" spc="0" dirty="0">
                <a:solidFill>
                  <a:srgbClr val="424242"/>
                </a:solidFill>
                <a:latin typeface="Lato"/>
                <a:cs typeface="Lato"/>
              </a:rPr>
              <a:t>ants</a:t>
            </a:r>
            <a:endParaRPr sz="1400">
              <a:latin typeface="Lato"/>
              <a:cs typeface="Lato"/>
            </a:endParaRPr>
          </a:p>
          <a:p>
            <a:pPr marL="664193">
              <a:lnSpc>
                <a:spcPct val="99999"/>
              </a:lnSpc>
              <a:spcBef>
                <a:spcPts val="270"/>
              </a:spcBef>
            </a:pPr>
            <a:r>
              <a:rPr sz="1400" spc="0" dirty="0">
                <a:solidFill>
                  <a:srgbClr val="424242"/>
                </a:solidFill>
                <a:latin typeface="Arial"/>
                <a:cs typeface="Arial"/>
              </a:rPr>
              <a:t>○   </a:t>
            </a:r>
            <a:r>
              <a:rPr sz="1400" spc="247" dirty="0">
                <a:solidFill>
                  <a:srgbClr val="424242"/>
                </a:solidFill>
                <a:latin typeface="Arial"/>
                <a:cs typeface="Arial"/>
              </a:rPr>
              <a:t> </a:t>
            </a:r>
            <a:r>
              <a:rPr sz="1400" spc="0" dirty="0">
                <a:solidFill>
                  <a:srgbClr val="424242"/>
                </a:solidFill>
                <a:latin typeface="Lato"/>
                <a:cs typeface="Lato"/>
              </a:rPr>
              <a:t>other </a:t>
            </a:r>
            <a:r>
              <a:rPr sz="1400" spc="-14" dirty="0">
                <a:solidFill>
                  <a:srgbClr val="424242"/>
                </a:solidFill>
                <a:latin typeface="Lato"/>
                <a:cs typeface="Lato"/>
              </a:rPr>
              <a:t>v</a:t>
            </a:r>
            <a:r>
              <a:rPr sz="1400" spc="0" dirty="0">
                <a:solidFill>
                  <a:srgbClr val="424242"/>
                </a:solidFill>
                <a:latin typeface="Lato"/>
                <a:cs typeface="Lato"/>
              </a:rPr>
              <a:t>enues in the neighborhood</a:t>
            </a:r>
            <a:endParaRPr sz="1400">
              <a:latin typeface="Lato"/>
              <a:cs typeface="Lato"/>
            </a:endParaRPr>
          </a:p>
          <a:p>
            <a:pPr marL="664193">
              <a:lnSpc>
                <a:spcPct val="99999"/>
              </a:lnSpc>
              <a:spcBef>
                <a:spcPts val="270"/>
              </a:spcBef>
            </a:pPr>
            <a:r>
              <a:rPr sz="1400" spc="0" dirty="0">
                <a:solidFill>
                  <a:srgbClr val="424242"/>
                </a:solidFill>
                <a:latin typeface="Arial"/>
                <a:cs typeface="Arial"/>
              </a:rPr>
              <a:t>○    </a:t>
            </a:r>
            <a:r>
              <a:rPr sz="1400" spc="129" dirty="0">
                <a:solidFill>
                  <a:srgbClr val="424242"/>
                </a:solidFill>
                <a:latin typeface="Arial"/>
                <a:cs typeface="Arial"/>
              </a:rPr>
              <a:t> </a:t>
            </a:r>
            <a:r>
              <a:rPr sz="1400" spc="0" dirty="0">
                <a:solidFill>
                  <a:srgbClr val="424242"/>
                </a:solidFill>
                <a:latin typeface="Lato"/>
                <a:cs typeface="Lato"/>
              </a:rPr>
              <a:t>vicinity of the </a:t>
            </a:r>
            <a:r>
              <a:rPr sz="1400" spc="-14" dirty="0">
                <a:solidFill>
                  <a:srgbClr val="424242"/>
                </a:solidFill>
                <a:latin typeface="Lato"/>
                <a:cs typeface="Lato"/>
              </a:rPr>
              <a:t>v</a:t>
            </a:r>
            <a:r>
              <a:rPr sz="1400" spc="0" dirty="0">
                <a:solidFill>
                  <a:srgbClr val="424242"/>
                </a:solidFill>
                <a:latin typeface="Lato"/>
                <a:cs typeface="Lato"/>
              </a:rPr>
              <a:t>enue</a:t>
            </a:r>
            <a:endParaRPr sz="1400">
              <a:latin typeface="Lato"/>
              <a:cs typeface="Lato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381174" y="406900"/>
            <a:ext cx="5235000" cy="1388700"/>
          </a:xfrm>
          <a:prstGeom prst="rect">
            <a:avLst/>
          </a:prstGeom>
        </p:spPr>
        <p:txBody>
          <a:bodyPr wrap="square" lIns="0" tIns="2495" rIns="0" bIns="0" rtlCol="0">
            <a:noAutofit/>
          </a:bodyPr>
          <a:lstStyle/>
          <a:p>
            <a:pPr>
              <a:lnSpc>
                <a:spcPts val="700"/>
              </a:lnSpc>
            </a:pPr>
            <a:endParaRPr sz="700"/>
          </a:p>
          <a:p>
            <a:pPr marL="85725">
              <a:lnSpc>
                <a:spcPct val="97833"/>
              </a:lnSpc>
              <a:spcBef>
                <a:spcPts val="6000"/>
              </a:spcBef>
            </a:pPr>
            <a:r>
              <a:rPr sz="3000" b="1" spc="-4" dirty="0">
                <a:solidFill>
                  <a:srgbClr val="212121"/>
                </a:solidFill>
                <a:latin typeface="Raleway"/>
                <a:cs typeface="Raleway"/>
              </a:rPr>
              <a:t>Data Sources</a:t>
            </a:r>
            <a:endParaRPr sz="3000">
              <a:latin typeface="Raleway"/>
              <a:cs typeface="Raleway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/>
          <p:nvPr/>
        </p:nvSpPr>
        <p:spPr>
          <a:xfrm>
            <a:off x="0" y="0"/>
            <a:ext cx="9144000" cy="5143499"/>
          </a:xfrm>
          <a:custGeom>
            <a:avLst/>
            <a:gdLst/>
            <a:ahLst/>
            <a:cxnLst/>
            <a:rect l="l" t="t" r="r" b="b"/>
            <a:pathLst>
              <a:path w="9144000" h="5143499">
                <a:moveTo>
                  <a:pt x="9144000" y="0"/>
                </a:moveTo>
                <a:lnTo>
                  <a:pt x="0" y="0"/>
                </a:lnTo>
                <a:lnTo>
                  <a:pt x="0" y="5143499"/>
                </a:lnTo>
                <a:lnTo>
                  <a:pt x="9144000" y="5143499"/>
                </a:lnTo>
                <a:lnTo>
                  <a:pt x="9144000" y="0"/>
                </a:lnTo>
                <a:close/>
              </a:path>
            </a:pathLst>
          </a:custGeom>
          <a:solidFill>
            <a:srgbClr val="11294A"/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291" y="1007350"/>
            <a:ext cx="1272100" cy="3128806"/>
          </a:xfrm>
          <a:custGeom>
            <a:avLst/>
            <a:gdLst/>
            <a:ahLst/>
            <a:cxnLst/>
            <a:rect l="l" t="t" r="r" b="b"/>
            <a:pathLst>
              <a:path w="1272100" h="3128806">
                <a:moveTo>
                  <a:pt x="0" y="0"/>
                </a:moveTo>
                <a:lnTo>
                  <a:pt x="1272100" y="0"/>
                </a:lnTo>
                <a:lnTo>
                  <a:pt x="1272100" y="3128806"/>
                </a:lnTo>
                <a:lnTo>
                  <a:pt x="0" y="3128806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-800276" y="1007350"/>
            <a:ext cx="2074668" cy="3128806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1713300" y="186250"/>
            <a:ext cx="6947700" cy="996000"/>
          </a:xfrm>
          <a:custGeom>
            <a:avLst/>
            <a:gdLst/>
            <a:ahLst/>
            <a:cxnLst/>
            <a:rect l="l" t="t" r="r" b="b"/>
            <a:pathLst>
              <a:path w="6947700" h="996000">
                <a:moveTo>
                  <a:pt x="0" y="0"/>
                </a:moveTo>
                <a:lnTo>
                  <a:pt x="6947700" y="0"/>
                </a:lnTo>
                <a:lnTo>
                  <a:pt x="6947700" y="996000"/>
                </a:lnTo>
                <a:lnTo>
                  <a:pt x="0" y="9960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820450" y="1321925"/>
            <a:ext cx="6947700" cy="3135900"/>
          </a:xfrm>
          <a:custGeom>
            <a:avLst/>
            <a:gdLst/>
            <a:ahLst/>
            <a:cxnLst/>
            <a:rect l="l" t="t" r="r" b="b"/>
            <a:pathLst>
              <a:path w="6947700" h="3135900">
                <a:moveTo>
                  <a:pt x="0" y="0"/>
                </a:moveTo>
                <a:lnTo>
                  <a:pt x="6947700" y="0"/>
                </a:lnTo>
                <a:lnTo>
                  <a:pt x="6947700" y="3135900"/>
                </a:lnTo>
                <a:lnTo>
                  <a:pt x="0" y="31359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1820450" y="1321925"/>
            <a:ext cx="6947700" cy="3135900"/>
          </a:xfrm>
          <a:prstGeom prst="rect">
            <a:avLst/>
          </a:prstGeom>
        </p:spPr>
        <p:txBody>
          <a:bodyPr wrap="square" lIns="0" tIns="4038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542924" marR="1062240" indent="-351303">
              <a:lnSpc>
                <a:spcPts val="2039"/>
              </a:lnSpc>
              <a:tabLst>
                <a:tab pos="533400" algn="l"/>
              </a:tabLst>
            </a:pPr>
            <a:r>
              <a:rPr sz="1600" dirty="0">
                <a:solidFill>
                  <a:srgbClr val="FFFFFF"/>
                </a:solidFill>
                <a:latin typeface="Arial"/>
                <a:cs typeface="Arial"/>
              </a:rPr>
              <a:t>	</a:t>
            </a:r>
            <a:r>
              <a:rPr sz="1600" spc="0" dirty="0">
                <a:solidFill>
                  <a:srgbClr val="FFFFFF"/>
                </a:solidFill>
                <a:latin typeface="Lato"/>
                <a:cs typeface="Lato"/>
              </a:rPr>
              <a:t>Exploratory data analysis of the merged population data and </a:t>
            </a:r>
            <a:endParaRPr sz="1600">
              <a:latin typeface="Lato"/>
              <a:cs typeface="Lato"/>
            </a:endParaRPr>
          </a:p>
          <a:p>
            <a:pPr marL="542924" marR="1062240">
              <a:lnSpc>
                <a:spcPts val="1920"/>
              </a:lnSpc>
              <a:spcBef>
                <a:spcPts val="271"/>
              </a:spcBef>
              <a:tabLst>
                <a:tab pos="533400" algn="l"/>
              </a:tabLst>
            </a:pPr>
            <a:r>
              <a:rPr sz="1600" dirty="0">
                <a:solidFill>
                  <a:srgbClr val="FFFFFF"/>
                </a:solidFill>
                <a:latin typeface="Lato"/>
                <a:cs typeface="Lato"/>
              </a:rPr>
              <a:t>foursquare API data</a:t>
            </a:r>
            <a:endParaRPr sz="1600">
              <a:latin typeface="Lato"/>
              <a:cs typeface="Lato"/>
            </a:endParaRPr>
          </a:p>
          <a:p>
            <a:pPr marL="664192">
              <a:lnSpc>
                <a:spcPct val="99999"/>
              </a:lnSpc>
              <a:spcBef>
                <a:spcPts val="260"/>
              </a:spcBef>
            </a:pPr>
            <a:r>
              <a:rPr sz="1400" spc="0" dirty="0">
                <a:solidFill>
                  <a:srgbClr val="FFFFFF"/>
                </a:solidFill>
                <a:latin typeface="Arial"/>
                <a:cs typeface="Arial"/>
              </a:rPr>
              <a:t>○   </a:t>
            </a:r>
            <a:r>
              <a:rPr sz="1400" spc="247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0" dirty="0">
                <a:solidFill>
                  <a:srgbClr val="FFFFFF"/>
                </a:solidFill>
                <a:latin typeface="Lato"/>
                <a:cs typeface="Lato"/>
              </a:rPr>
              <a:t>Grouping </a:t>
            </a:r>
            <a:r>
              <a:rPr sz="1400" spc="-14" dirty="0">
                <a:solidFill>
                  <a:srgbClr val="FFFFFF"/>
                </a:solidFill>
                <a:latin typeface="Lato"/>
                <a:cs typeface="Lato"/>
              </a:rPr>
              <a:t>b</a:t>
            </a:r>
            <a:r>
              <a:rPr sz="1400" spc="0" dirty="0">
                <a:solidFill>
                  <a:srgbClr val="FFFFFF"/>
                </a:solidFill>
                <a:latin typeface="Lato"/>
                <a:cs typeface="Lato"/>
              </a:rPr>
              <a:t>y </a:t>
            </a:r>
            <a:r>
              <a:rPr sz="1400" spc="-14" dirty="0">
                <a:solidFill>
                  <a:srgbClr val="FFFFFF"/>
                </a:solidFill>
                <a:latin typeface="Lato"/>
                <a:cs typeface="Lato"/>
              </a:rPr>
              <a:t>v</a:t>
            </a:r>
            <a:r>
              <a:rPr sz="1400" spc="0" dirty="0">
                <a:solidFill>
                  <a:srgbClr val="FFFFFF"/>
                </a:solidFill>
                <a:latin typeface="Lato"/>
                <a:cs typeface="Lato"/>
              </a:rPr>
              <a:t>enue categories</a:t>
            </a:r>
            <a:endParaRPr sz="1400">
              <a:latin typeface="Lato"/>
              <a:cs typeface="Lato"/>
            </a:endParaRPr>
          </a:p>
          <a:p>
            <a:pPr marL="664192">
              <a:lnSpc>
                <a:spcPct val="99999"/>
              </a:lnSpc>
              <a:spcBef>
                <a:spcPts val="270"/>
              </a:spcBef>
            </a:pPr>
            <a:r>
              <a:rPr sz="1400" spc="0" dirty="0">
                <a:solidFill>
                  <a:srgbClr val="FFFFFF"/>
                </a:solidFill>
                <a:latin typeface="Arial"/>
                <a:cs typeface="Arial"/>
              </a:rPr>
              <a:t>○   </a:t>
            </a:r>
            <a:r>
              <a:rPr sz="1400" spc="247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0" dirty="0">
                <a:solidFill>
                  <a:srgbClr val="FFFFFF"/>
                </a:solidFill>
                <a:latin typeface="Lato"/>
                <a:cs typeface="Lato"/>
              </a:rPr>
              <a:t>One hot encoding on categories using get_dummies from pandas lib</a:t>
            </a:r>
            <a:r>
              <a:rPr sz="1400" spc="-25" dirty="0">
                <a:solidFill>
                  <a:srgbClr val="FFFFFF"/>
                </a:solidFill>
                <a:latin typeface="Lato"/>
                <a:cs typeface="Lato"/>
              </a:rPr>
              <a:t>r</a:t>
            </a:r>
            <a:r>
              <a:rPr sz="1400" spc="0" dirty="0">
                <a:solidFill>
                  <a:srgbClr val="FFFFFF"/>
                </a:solidFill>
                <a:latin typeface="Lato"/>
                <a:cs typeface="Lato"/>
              </a:rPr>
              <a:t>ary</a:t>
            </a:r>
            <a:endParaRPr sz="1400">
              <a:latin typeface="Lato"/>
              <a:cs typeface="Lato"/>
            </a:endParaRPr>
          </a:p>
          <a:p>
            <a:pPr marL="664192">
              <a:lnSpc>
                <a:spcPct val="99999"/>
              </a:lnSpc>
              <a:spcBef>
                <a:spcPts val="270"/>
              </a:spcBef>
            </a:pPr>
            <a:r>
              <a:rPr sz="1400" spc="0" dirty="0">
                <a:solidFill>
                  <a:srgbClr val="FFFFFF"/>
                </a:solidFill>
                <a:latin typeface="Arial"/>
                <a:cs typeface="Arial"/>
              </a:rPr>
              <a:t>○   </a:t>
            </a:r>
            <a:r>
              <a:rPr sz="1400" spc="247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0" dirty="0">
                <a:solidFill>
                  <a:srgbClr val="FFFFFF"/>
                </a:solidFill>
                <a:latin typeface="Lato"/>
                <a:cs typeface="Lato"/>
              </a:rPr>
              <a:t>Binary format as input to machine learning algorithm</a:t>
            </a:r>
            <a:endParaRPr sz="1400">
              <a:latin typeface="Lato"/>
              <a:cs typeface="Lato"/>
            </a:endParaRPr>
          </a:p>
          <a:p>
            <a:pPr marL="163495" marR="3858391" algn="ctr">
              <a:lnSpc>
                <a:spcPct val="100000"/>
              </a:lnSpc>
              <a:spcBef>
                <a:spcPts val="5664"/>
              </a:spcBef>
            </a:pPr>
            <a:r>
              <a:rPr sz="1600" spc="0" dirty="0">
                <a:solidFill>
                  <a:srgbClr val="FFFFFF"/>
                </a:solidFill>
                <a:latin typeface="Arial"/>
                <a:cs typeface="Arial"/>
              </a:rPr>
              <a:t>●   </a:t>
            </a:r>
            <a:r>
              <a:rPr sz="1600" spc="25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600" spc="0" dirty="0">
                <a:solidFill>
                  <a:srgbClr val="FFFFFF"/>
                </a:solidFill>
                <a:latin typeface="Lato"/>
                <a:cs typeface="Lato"/>
              </a:rPr>
              <a:t>Machine </a:t>
            </a:r>
            <a:r>
              <a:rPr sz="1600" spc="-29" dirty="0">
                <a:solidFill>
                  <a:srgbClr val="FFFFFF"/>
                </a:solidFill>
                <a:latin typeface="Lato"/>
                <a:cs typeface="Lato"/>
              </a:rPr>
              <a:t>L</a:t>
            </a:r>
            <a:r>
              <a:rPr sz="1600" spc="0" dirty="0">
                <a:solidFill>
                  <a:srgbClr val="FFFFFF"/>
                </a:solidFill>
                <a:latin typeface="Lato"/>
                <a:cs typeface="Lato"/>
              </a:rPr>
              <a:t>earning Algorithm</a:t>
            </a:r>
            <a:endParaRPr sz="1600">
              <a:latin typeface="Lato"/>
              <a:cs typeface="Lato"/>
            </a:endParaRPr>
          </a:p>
          <a:p>
            <a:pPr marL="664192">
              <a:lnSpc>
                <a:spcPct val="99999"/>
              </a:lnSpc>
              <a:spcBef>
                <a:spcPts val="260"/>
              </a:spcBef>
            </a:pPr>
            <a:r>
              <a:rPr sz="1400" spc="0" dirty="0">
                <a:solidFill>
                  <a:srgbClr val="FFFFFF"/>
                </a:solidFill>
                <a:latin typeface="Arial"/>
                <a:cs typeface="Arial"/>
              </a:rPr>
              <a:t>○   </a:t>
            </a:r>
            <a:r>
              <a:rPr sz="1400" spc="247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-39" dirty="0">
                <a:solidFill>
                  <a:srgbClr val="FFFFFF"/>
                </a:solidFill>
                <a:latin typeface="Lato"/>
                <a:cs typeface="Lato"/>
              </a:rPr>
              <a:t>K</a:t>
            </a:r>
            <a:r>
              <a:rPr sz="1400" spc="0" dirty="0">
                <a:solidFill>
                  <a:srgbClr val="FFFFFF"/>
                </a:solidFill>
                <a:latin typeface="Lato"/>
                <a:cs typeface="Lato"/>
              </a:rPr>
              <a:t>-Means Clustering</a:t>
            </a:r>
            <a:r>
              <a:rPr sz="1400" spc="270" dirty="0">
                <a:solidFill>
                  <a:srgbClr val="FFFFFF"/>
                </a:solidFill>
                <a:latin typeface="Lato"/>
                <a:cs typeface="Lato"/>
              </a:rPr>
              <a:t> </a:t>
            </a:r>
            <a:r>
              <a:rPr sz="1400" spc="0" dirty="0">
                <a:solidFill>
                  <a:srgbClr val="FFFFFF"/>
                </a:solidFill>
                <a:latin typeface="Lato"/>
                <a:cs typeface="Lato"/>
              </a:rPr>
              <a:t>Unsupervised </a:t>
            </a:r>
            <a:r>
              <a:rPr sz="1400" spc="-25" dirty="0">
                <a:solidFill>
                  <a:srgbClr val="FFFFFF"/>
                </a:solidFill>
                <a:latin typeface="Lato"/>
                <a:cs typeface="Lato"/>
              </a:rPr>
              <a:t>L</a:t>
            </a:r>
            <a:r>
              <a:rPr sz="1400" spc="0" dirty="0">
                <a:solidFill>
                  <a:srgbClr val="FFFFFF"/>
                </a:solidFill>
                <a:latin typeface="Lato"/>
                <a:cs typeface="Lato"/>
              </a:rPr>
              <a:t>earning algorithm</a:t>
            </a:r>
            <a:endParaRPr sz="1400">
              <a:latin typeface="Lato"/>
              <a:cs typeface="Lato"/>
            </a:endParaRPr>
          </a:p>
          <a:p>
            <a:pPr marL="1095195" marR="4713861" algn="ctr">
              <a:lnSpc>
                <a:spcPct val="99999"/>
              </a:lnSpc>
              <a:spcBef>
                <a:spcPts val="270"/>
              </a:spcBef>
            </a:pPr>
            <a:r>
              <a:rPr sz="1400" spc="0" dirty="0">
                <a:solidFill>
                  <a:srgbClr val="FFFFFF"/>
                </a:solidFill>
                <a:latin typeface="Arial"/>
                <a:cs typeface="Arial"/>
              </a:rPr>
              <a:t>■   </a:t>
            </a:r>
            <a:r>
              <a:rPr sz="1400" spc="247" dirty="0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400" spc="0" dirty="0">
                <a:solidFill>
                  <a:srgbClr val="FFFFFF"/>
                </a:solidFill>
                <a:latin typeface="Lato"/>
                <a:cs typeface="Lato"/>
              </a:rPr>
              <a:t>6 clusters</a:t>
            </a:r>
            <a:endParaRPr sz="1400">
              <a:latin typeface="Lato"/>
              <a:cs typeface="Lato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1713300" y="186250"/>
            <a:ext cx="6947700" cy="996000"/>
          </a:xfrm>
          <a:prstGeom prst="rect">
            <a:avLst/>
          </a:prstGeom>
        </p:spPr>
        <p:txBody>
          <a:bodyPr wrap="square" lIns="0" tIns="3495" rIns="0" bIns="0" rtlCol="0">
            <a:noAutofit/>
          </a:bodyPr>
          <a:lstStyle/>
          <a:p>
            <a:pPr>
              <a:lnSpc>
                <a:spcPts val="600"/>
              </a:lnSpc>
            </a:pPr>
            <a:endParaRPr sz="600"/>
          </a:p>
          <a:p>
            <a:pPr marL="85724">
              <a:lnSpc>
                <a:spcPct val="97833"/>
              </a:lnSpc>
              <a:spcBef>
                <a:spcPts val="3000"/>
              </a:spcBef>
            </a:pPr>
            <a:r>
              <a:rPr sz="3000" b="1" spc="-3" dirty="0">
                <a:solidFill>
                  <a:srgbClr val="FFFFFF"/>
                </a:solidFill>
                <a:latin typeface="Raleway"/>
                <a:cs typeface="Raleway"/>
              </a:rPr>
              <a:t>Methodology</a:t>
            </a:r>
            <a:endParaRPr sz="3000">
              <a:latin typeface="Raleway"/>
              <a:cs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object 13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27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5" name="object 15"/>
          <p:cNvSpPr/>
          <p:nvPr/>
        </p:nvSpPr>
        <p:spPr>
          <a:xfrm>
            <a:off x="1009075" y="436625"/>
            <a:ext cx="6321600" cy="377700"/>
          </a:xfrm>
          <a:custGeom>
            <a:avLst/>
            <a:gdLst/>
            <a:ahLst/>
            <a:cxnLst/>
            <a:rect l="l" t="t" r="r" b="b"/>
            <a:pathLst>
              <a:path w="6321600" h="377700">
                <a:moveTo>
                  <a:pt x="0" y="0"/>
                </a:moveTo>
                <a:lnTo>
                  <a:pt x="6321600" y="0"/>
                </a:lnTo>
                <a:lnTo>
                  <a:pt x="6321600" y="377700"/>
                </a:lnTo>
                <a:lnTo>
                  <a:pt x="0" y="3777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477724" y="474000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27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477724" y="474000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8058149" y="1595775"/>
            <a:ext cx="673563" cy="3002399"/>
          </a:xfrm>
          <a:custGeom>
            <a:avLst/>
            <a:gdLst/>
            <a:ahLst/>
            <a:cxnLst/>
            <a:rect l="l" t="t" r="r" b="b"/>
            <a:pathLst>
              <a:path w="673563" h="3002399">
                <a:moveTo>
                  <a:pt x="0" y="0"/>
                </a:moveTo>
                <a:lnTo>
                  <a:pt x="673563" y="0"/>
                </a:lnTo>
                <a:lnTo>
                  <a:pt x="673563" y="3002399"/>
                </a:lnTo>
                <a:lnTo>
                  <a:pt x="0" y="30023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832400" y="1146425"/>
            <a:ext cx="6225749" cy="3525600"/>
          </a:xfrm>
          <a:custGeom>
            <a:avLst/>
            <a:gdLst/>
            <a:ahLst/>
            <a:cxnLst/>
            <a:rect l="l" t="t" r="r" b="b"/>
            <a:pathLst>
              <a:path w="6225749" h="3525600">
                <a:moveTo>
                  <a:pt x="0" y="0"/>
                </a:moveTo>
                <a:lnTo>
                  <a:pt x="6225749" y="0"/>
                </a:lnTo>
                <a:lnTo>
                  <a:pt x="6225749" y="3525600"/>
                </a:lnTo>
                <a:lnTo>
                  <a:pt x="0" y="35256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2472051" y="917264"/>
            <a:ext cx="4059326" cy="203199"/>
          </a:xfrm>
          <a:prstGeom prst="rect">
            <a:avLst/>
          </a:prstGeom>
        </p:spPr>
        <p:txBody>
          <a:bodyPr wrap="square" lIns="0" tIns="9715" rIns="0" bIns="0" rtlCol="0">
            <a:noAutofit/>
          </a:bodyPr>
          <a:lstStyle/>
          <a:p>
            <a:pPr marL="12700">
              <a:lnSpc>
                <a:spcPts val="1530"/>
              </a:lnSpc>
            </a:pPr>
            <a:r>
              <a:rPr sz="1400" b="1" dirty="0">
                <a:latin typeface="Arial"/>
                <a:cs typeface="Arial"/>
              </a:rPr>
              <a:t>Map different cluster with different color circles</a:t>
            </a:r>
            <a:endParaRPr sz="1400">
              <a:latin typeface="Arial"/>
              <a:cs typeface="Arial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058149" y="1595775"/>
            <a:ext cx="673563" cy="30023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3" name="object 3"/>
          <p:cNvSpPr txBox="1"/>
          <p:nvPr/>
        </p:nvSpPr>
        <p:spPr>
          <a:xfrm>
            <a:off x="1009075" y="416612"/>
            <a:ext cx="6321600" cy="397712"/>
          </a:xfrm>
          <a:prstGeom prst="rect">
            <a:avLst/>
          </a:prstGeom>
        </p:spPr>
        <p:txBody>
          <a:bodyPr wrap="square" lIns="0" tIns="3937" rIns="0" bIns="0" rtlCol="0">
            <a:noAutofit/>
          </a:bodyPr>
          <a:lstStyle/>
          <a:p>
            <a:pPr>
              <a:lnSpc>
                <a:spcPts val="850"/>
              </a:lnSpc>
            </a:pPr>
            <a:endParaRPr sz="850"/>
          </a:p>
          <a:p>
            <a:pPr marL="2622595" marR="2623060" algn="ctr">
              <a:lnSpc>
                <a:spcPts val="2250"/>
              </a:lnSpc>
              <a:spcBef>
                <a:spcPts val="112"/>
              </a:spcBef>
            </a:pPr>
            <a:r>
              <a:rPr sz="2200" b="1" dirty="0">
                <a:latin typeface="Arial"/>
                <a:cs typeface="Arial"/>
              </a:rPr>
              <a:t>Results</a:t>
            </a:r>
            <a:endParaRPr sz="2200">
              <a:latin typeface="Arial"/>
              <a:cs typeface="Arial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7330675" y="416612"/>
            <a:ext cx="1391249" cy="397712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pic>
        <p:nvPicPr>
          <p:cNvPr id="16" name="Imagen 15">
            <a:extLst>
              <a:ext uri="{FF2B5EF4-FFF2-40B4-BE49-F238E27FC236}">
                <a16:creationId xmlns:a16="http://schemas.microsoft.com/office/drawing/2014/main" id="{229FD645-E22A-49D9-865A-B5367B7F9B4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524000" y="1133475"/>
            <a:ext cx="6423342" cy="3464699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bject 8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27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2400250" y="575950"/>
            <a:ext cx="6321600" cy="613650"/>
          </a:xfrm>
          <a:custGeom>
            <a:avLst/>
            <a:gdLst/>
            <a:ahLst/>
            <a:cxnLst/>
            <a:rect l="l" t="t" r="r" b="b"/>
            <a:pathLst>
              <a:path w="6321600" h="613650">
                <a:moveTo>
                  <a:pt x="0" y="0"/>
                </a:moveTo>
                <a:lnTo>
                  <a:pt x="6321600" y="0"/>
                </a:lnTo>
                <a:lnTo>
                  <a:pt x="6321600" y="613650"/>
                </a:lnTo>
                <a:lnTo>
                  <a:pt x="0" y="6136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067200" y="1189600"/>
            <a:ext cx="6800525" cy="3600274"/>
          </a:xfrm>
          <a:custGeom>
            <a:avLst/>
            <a:gdLst/>
            <a:ahLst/>
            <a:cxnLst/>
            <a:rect l="l" t="t" r="r" b="b"/>
            <a:pathLst>
              <a:path w="6800525" h="3600274">
                <a:moveTo>
                  <a:pt x="0" y="0"/>
                </a:moveTo>
                <a:lnTo>
                  <a:pt x="6800525" y="0"/>
                </a:lnTo>
                <a:lnTo>
                  <a:pt x="6800525" y="3600274"/>
                </a:lnTo>
                <a:lnTo>
                  <a:pt x="0" y="3600274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2400250" y="575950"/>
            <a:ext cx="6321600" cy="613650"/>
          </a:xfrm>
          <a:prstGeom prst="rect">
            <a:avLst/>
          </a:prstGeom>
        </p:spPr>
        <p:txBody>
          <a:bodyPr wrap="square" lIns="0" tIns="738" rIns="0" bIns="0" rtlCol="0">
            <a:noAutofit/>
          </a:bodyPr>
          <a:lstStyle/>
          <a:p>
            <a:pPr>
              <a:lnSpc>
                <a:spcPts val="700"/>
              </a:lnSpc>
            </a:pPr>
            <a:endParaRPr sz="700"/>
          </a:p>
          <a:p>
            <a:pPr marL="592175">
              <a:lnSpc>
                <a:spcPct val="95825"/>
              </a:lnSpc>
            </a:pPr>
            <a:r>
              <a:rPr sz="1400" b="1" dirty="0">
                <a:latin typeface="Arial"/>
                <a:cs typeface="Arial"/>
              </a:rPr>
              <a:t>First most common venue for every cluster</a:t>
            </a:r>
            <a:endParaRPr sz="1400">
              <a:latin typeface="Arial"/>
              <a:cs typeface="Arial"/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294AE77C-DEA7-4DCE-84BB-42359E1F0A2A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2117724" y="1283970"/>
            <a:ext cx="6645275" cy="360027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11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27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477724" y="474000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27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477724" y="474000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157225" y="511650"/>
            <a:ext cx="6321600" cy="635400"/>
          </a:xfrm>
          <a:custGeom>
            <a:avLst/>
            <a:gdLst/>
            <a:ahLst/>
            <a:cxnLst/>
            <a:rect l="l" t="t" r="r" b="b"/>
            <a:pathLst>
              <a:path w="6321600" h="635400">
                <a:moveTo>
                  <a:pt x="0" y="0"/>
                </a:moveTo>
                <a:lnTo>
                  <a:pt x="6321600" y="0"/>
                </a:lnTo>
                <a:lnTo>
                  <a:pt x="6321600" y="635400"/>
                </a:lnTo>
                <a:lnTo>
                  <a:pt x="0" y="6354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642950" y="1595775"/>
            <a:ext cx="1767162" cy="3002399"/>
          </a:xfrm>
          <a:custGeom>
            <a:avLst/>
            <a:gdLst/>
            <a:ahLst/>
            <a:cxnLst/>
            <a:rect l="l" t="t" r="r" b="b"/>
            <a:pathLst>
              <a:path w="1767162" h="3002399">
                <a:moveTo>
                  <a:pt x="0" y="0"/>
                </a:moveTo>
                <a:lnTo>
                  <a:pt x="1767162" y="0"/>
                </a:lnTo>
                <a:lnTo>
                  <a:pt x="1767162" y="3002399"/>
                </a:lnTo>
                <a:lnTo>
                  <a:pt x="0" y="30023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642950" y="1409025"/>
            <a:ext cx="8088750" cy="3189150"/>
          </a:xfrm>
          <a:custGeom>
            <a:avLst/>
            <a:gdLst/>
            <a:ahLst/>
            <a:cxnLst/>
            <a:rect l="l" t="t" r="r" b="b"/>
            <a:pathLst>
              <a:path w="8088750" h="3189150">
                <a:moveTo>
                  <a:pt x="0" y="0"/>
                </a:moveTo>
                <a:lnTo>
                  <a:pt x="8088750" y="0"/>
                </a:lnTo>
                <a:lnTo>
                  <a:pt x="8088750" y="3189150"/>
                </a:lnTo>
                <a:lnTo>
                  <a:pt x="0" y="318915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1157225" y="511650"/>
            <a:ext cx="6321600" cy="635400"/>
          </a:xfrm>
          <a:prstGeom prst="rect">
            <a:avLst/>
          </a:prstGeom>
        </p:spPr>
        <p:txBody>
          <a:bodyPr wrap="square" lIns="0" tIns="4444" rIns="0" bIns="0" rtlCol="0">
            <a:noAutofit/>
          </a:bodyPr>
          <a:lstStyle/>
          <a:p>
            <a:pPr>
              <a:lnSpc>
                <a:spcPts val="700"/>
              </a:lnSpc>
            </a:pPr>
            <a:endParaRPr sz="700"/>
          </a:p>
          <a:p>
            <a:pPr marL="85725">
              <a:lnSpc>
                <a:spcPct val="97833"/>
              </a:lnSpc>
            </a:pPr>
            <a:r>
              <a:rPr sz="3000" b="1" spc="-23" dirty="0">
                <a:latin typeface="Raleway"/>
                <a:cs typeface="Raleway"/>
              </a:rPr>
              <a:t>Zip code vs Total Population</a:t>
            </a:r>
            <a:endParaRPr sz="3000">
              <a:latin typeface="Raleway"/>
              <a:cs typeface="Raleway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64F85F7A-A74D-4DF4-B8AF-D016E2207ECF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03020" y="1187449"/>
            <a:ext cx="7198030" cy="336549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object 12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27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477724" y="474000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27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2477724" y="474000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167950" y="511675"/>
            <a:ext cx="6321600" cy="635400"/>
          </a:xfrm>
          <a:custGeom>
            <a:avLst/>
            <a:gdLst/>
            <a:ahLst/>
            <a:cxnLst/>
            <a:rect l="l" t="t" r="r" b="b"/>
            <a:pathLst>
              <a:path w="6321600" h="635400">
                <a:moveTo>
                  <a:pt x="0" y="0"/>
                </a:moveTo>
                <a:lnTo>
                  <a:pt x="6321600" y="0"/>
                </a:lnTo>
                <a:lnTo>
                  <a:pt x="6321600" y="635400"/>
                </a:lnTo>
                <a:lnTo>
                  <a:pt x="0" y="6354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8422476" y="1595775"/>
            <a:ext cx="309236" cy="3002399"/>
          </a:xfrm>
          <a:custGeom>
            <a:avLst/>
            <a:gdLst/>
            <a:ahLst/>
            <a:cxnLst/>
            <a:rect l="l" t="t" r="r" b="b"/>
            <a:pathLst>
              <a:path w="309236" h="3002399">
                <a:moveTo>
                  <a:pt x="0" y="0"/>
                </a:moveTo>
                <a:lnTo>
                  <a:pt x="309236" y="0"/>
                </a:lnTo>
                <a:lnTo>
                  <a:pt x="309236" y="3002399"/>
                </a:lnTo>
                <a:lnTo>
                  <a:pt x="0" y="30023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5" name="object 5"/>
          <p:cNvSpPr/>
          <p:nvPr/>
        </p:nvSpPr>
        <p:spPr>
          <a:xfrm>
            <a:off x="763200" y="1211350"/>
            <a:ext cx="7659275" cy="3386825"/>
          </a:xfrm>
          <a:custGeom>
            <a:avLst/>
            <a:gdLst/>
            <a:ahLst/>
            <a:cxnLst/>
            <a:rect l="l" t="t" r="r" b="b"/>
            <a:pathLst>
              <a:path w="7659275" h="3386825">
                <a:moveTo>
                  <a:pt x="0" y="0"/>
                </a:moveTo>
                <a:lnTo>
                  <a:pt x="7659275" y="0"/>
                </a:lnTo>
                <a:lnTo>
                  <a:pt x="7659275" y="3386825"/>
                </a:lnTo>
                <a:lnTo>
                  <a:pt x="0" y="3386825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 txBox="1"/>
          <p:nvPr/>
        </p:nvSpPr>
        <p:spPr>
          <a:xfrm>
            <a:off x="8422476" y="1595775"/>
            <a:ext cx="309236" cy="300239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25400">
              <a:lnSpc>
                <a:spcPts val="1000"/>
              </a:lnSpc>
            </a:pPr>
            <a:endParaRPr sz="1000"/>
          </a:p>
        </p:txBody>
      </p:sp>
      <p:sp>
        <p:nvSpPr>
          <p:cNvPr id="2" name="object 2"/>
          <p:cNvSpPr txBox="1"/>
          <p:nvPr/>
        </p:nvSpPr>
        <p:spPr>
          <a:xfrm>
            <a:off x="1167950" y="511675"/>
            <a:ext cx="6321600" cy="635400"/>
          </a:xfrm>
          <a:prstGeom prst="rect">
            <a:avLst/>
          </a:prstGeom>
        </p:spPr>
        <p:txBody>
          <a:bodyPr wrap="square" lIns="0" tIns="4445" rIns="0" bIns="0" rtlCol="0">
            <a:noAutofit/>
          </a:bodyPr>
          <a:lstStyle/>
          <a:p>
            <a:pPr>
              <a:lnSpc>
                <a:spcPts val="700"/>
              </a:lnSpc>
            </a:pPr>
            <a:endParaRPr sz="700"/>
          </a:p>
          <a:p>
            <a:pPr marL="85724">
              <a:lnSpc>
                <a:spcPct val="97833"/>
              </a:lnSpc>
            </a:pPr>
            <a:r>
              <a:rPr sz="3000" b="1" spc="-13" dirty="0">
                <a:latin typeface="Raleway"/>
                <a:cs typeface="Raleway"/>
              </a:rPr>
              <a:t>Zip code vs Median Age</a:t>
            </a:r>
            <a:endParaRPr sz="3000">
              <a:latin typeface="Raleway"/>
              <a:cs typeface="Raleway"/>
            </a:endParaRP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57971D1D-AF34-48D0-A1E3-00C61718320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367790" y="1224279"/>
            <a:ext cx="7319010" cy="332866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object 11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27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2477724" y="41565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3810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2477724" y="474000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27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2477724" y="4740000"/>
            <a:ext cx="6244199" cy="0"/>
          </a:xfrm>
          <a:custGeom>
            <a:avLst/>
            <a:gdLst/>
            <a:ahLst/>
            <a:cxnLst/>
            <a:rect l="l" t="t" r="r" b="b"/>
            <a:pathLst>
              <a:path w="6244199">
                <a:moveTo>
                  <a:pt x="0" y="0"/>
                </a:moveTo>
                <a:lnTo>
                  <a:pt x="6244199" y="0"/>
                </a:lnTo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425198" y="415650"/>
            <a:ext cx="183300" cy="0"/>
          </a:xfrm>
          <a:custGeom>
            <a:avLst/>
            <a:gdLst/>
            <a:ahLst/>
            <a:cxnLst/>
            <a:rect l="l" t="t" r="r" b="b"/>
            <a:pathLst>
              <a:path w="183300">
                <a:moveTo>
                  <a:pt x="0" y="0"/>
                </a:moveTo>
                <a:lnTo>
                  <a:pt x="183300" y="0"/>
                </a:lnTo>
              </a:path>
            </a:pathLst>
          </a:custGeom>
          <a:ln w="19050">
            <a:solidFill>
              <a:srgbClr val="000000"/>
            </a:solidFill>
          </a:ln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685750" y="554500"/>
            <a:ext cx="6321600" cy="635400"/>
          </a:xfrm>
          <a:custGeom>
            <a:avLst/>
            <a:gdLst/>
            <a:ahLst/>
            <a:cxnLst/>
            <a:rect l="l" t="t" r="r" b="b"/>
            <a:pathLst>
              <a:path w="6321600" h="635400">
                <a:moveTo>
                  <a:pt x="0" y="0"/>
                </a:moveTo>
                <a:lnTo>
                  <a:pt x="6321600" y="0"/>
                </a:lnTo>
                <a:lnTo>
                  <a:pt x="6321600" y="635400"/>
                </a:lnTo>
                <a:lnTo>
                  <a:pt x="0" y="635400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3" name="object 3"/>
          <p:cNvSpPr/>
          <p:nvPr/>
        </p:nvSpPr>
        <p:spPr>
          <a:xfrm>
            <a:off x="409575" y="1595775"/>
            <a:ext cx="2000537" cy="3002399"/>
          </a:xfrm>
          <a:custGeom>
            <a:avLst/>
            <a:gdLst/>
            <a:ahLst/>
            <a:cxnLst/>
            <a:rect l="l" t="t" r="r" b="b"/>
            <a:pathLst>
              <a:path w="2000537" h="3002399">
                <a:moveTo>
                  <a:pt x="0" y="0"/>
                </a:moveTo>
                <a:lnTo>
                  <a:pt x="2000537" y="0"/>
                </a:lnTo>
                <a:lnTo>
                  <a:pt x="2000537" y="3002399"/>
                </a:lnTo>
                <a:lnTo>
                  <a:pt x="0" y="3002399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1219200" y="1876426"/>
            <a:ext cx="8322126" cy="3267074"/>
          </a:xfrm>
          <a:custGeom>
            <a:avLst/>
            <a:gdLst/>
            <a:ahLst/>
            <a:cxnLst/>
            <a:rect l="l" t="t" r="r" b="b"/>
            <a:pathLst>
              <a:path w="8322126" h="3267074">
                <a:moveTo>
                  <a:pt x="0" y="0"/>
                </a:moveTo>
                <a:lnTo>
                  <a:pt x="8322126" y="0"/>
                </a:lnTo>
                <a:lnTo>
                  <a:pt x="8322126" y="3267074"/>
                </a:lnTo>
                <a:lnTo>
                  <a:pt x="0" y="3267074"/>
                </a:lnTo>
                <a:lnTo>
                  <a:pt x="0" y="0"/>
                </a:lnTo>
                <a:close/>
              </a:path>
            </a:pathLst>
          </a:custGeom>
          <a:solidFill>
            <a:srgbClr val="000000">
              <a:alpha val="0"/>
            </a:srgbClr>
          </a:solidFill>
        </p:spPr>
        <p:txBody>
          <a:bodyPr wrap="square" lIns="0" tIns="0" rIns="0" bIns="0" rtlCol="0">
            <a:noAutofit/>
          </a:bodyPr>
          <a:lstStyle/>
          <a:p>
            <a:endParaRPr/>
          </a:p>
        </p:txBody>
      </p:sp>
      <p:sp>
        <p:nvSpPr>
          <p:cNvPr id="2" name="object 2"/>
          <p:cNvSpPr txBox="1"/>
          <p:nvPr/>
        </p:nvSpPr>
        <p:spPr>
          <a:xfrm>
            <a:off x="685750" y="554500"/>
            <a:ext cx="6321600" cy="635400"/>
          </a:xfrm>
          <a:prstGeom prst="rect">
            <a:avLst/>
          </a:prstGeom>
        </p:spPr>
        <p:txBody>
          <a:bodyPr wrap="square" lIns="0" tIns="4444" rIns="0" bIns="0" rtlCol="0">
            <a:noAutofit/>
          </a:bodyPr>
          <a:lstStyle/>
          <a:p>
            <a:pPr>
              <a:lnSpc>
                <a:spcPts val="700"/>
              </a:lnSpc>
            </a:pPr>
            <a:endParaRPr sz="700"/>
          </a:p>
          <a:p>
            <a:pPr marL="85724">
              <a:lnSpc>
                <a:spcPct val="97833"/>
              </a:lnSpc>
            </a:pPr>
            <a:r>
              <a:rPr sz="3000" b="1" spc="-7" dirty="0">
                <a:latin typeface="Raleway"/>
                <a:cs typeface="Raleway"/>
              </a:rPr>
              <a:t>Zip code vs Distance</a:t>
            </a:r>
            <a:endParaRPr sz="3000">
              <a:latin typeface="Raleway"/>
              <a:cs typeface="Raleway"/>
            </a:endParaRPr>
          </a:p>
        </p:txBody>
      </p:sp>
      <p:pic>
        <p:nvPicPr>
          <p:cNvPr id="13" name="Imagen 12">
            <a:extLst>
              <a:ext uri="{FF2B5EF4-FFF2-40B4-BE49-F238E27FC236}">
                <a16:creationId xmlns:a16="http://schemas.microsoft.com/office/drawing/2014/main" id="{B95DEC5E-2F3A-4E7B-9700-03F8481F3CCC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451610" y="1342072"/>
            <a:ext cx="7158990" cy="313466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25</TotalTime>
  <Words>372</Words>
  <Application>Microsoft Office PowerPoint</Application>
  <PresentationFormat>Presentación en pantalla (16:9)</PresentationFormat>
  <Paragraphs>102</Paragraphs>
  <Slides>12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8" baseType="lpstr">
      <vt:lpstr>Arial</vt:lpstr>
      <vt:lpstr>Bahnschrift Condensed</vt:lpstr>
      <vt:lpstr>Calibri</vt:lpstr>
      <vt:lpstr>Lato</vt:lpstr>
      <vt:lpstr>Raleway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cp:lastModifiedBy>Leonardo Salazar</cp:lastModifiedBy>
  <cp:revision>2</cp:revision>
  <dcterms:modified xsi:type="dcterms:W3CDTF">2021-02-10T06:40:44Z</dcterms:modified>
</cp:coreProperties>
</file>